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304" r:id="rId4"/>
    <p:sldId id="264" r:id="rId5"/>
    <p:sldId id="257" r:id="rId6"/>
    <p:sldId id="293" r:id="rId7"/>
    <p:sldId id="263" r:id="rId8"/>
    <p:sldId id="268" r:id="rId9"/>
    <p:sldId id="261" r:id="rId10"/>
    <p:sldId id="262" r:id="rId11"/>
    <p:sldId id="260" r:id="rId12"/>
    <p:sldId id="294" r:id="rId13"/>
    <p:sldId id="295" r:id="rId14"/>
    <p:sldId id="296" r:id="rId15"/>
    <p:sldId id="300" r:id="rId16"/>
    <p:sldId id="299" r:id="rId17"/>
    <p:sldId id="298" r:id="rId18"/>
    <p:sldId id="297" r:id="rId19"/>
    <p:sldId id="303" r:id="rId20"/>
    <p:sldId id="302" r:id="rId21"/>
    <p:sldId id="301" r:id="rId22"/>
    <p:sldId id="292" r:id="rId23"/>
    <p:sldId id="272" r:id="rId24"/>
    <p:sldId id="273" r:id="rId25"/>
    <p:sldId id="280" r:id="rId26"/>
    <p:sldId id="275" r:id="rId27"/>
    <p:sldId id="276" r:id="rId28"/>
    <p:sldId id="279" r:id="rId29"/>
    <p:sldId id="269" r:id="rId30"/>
    <p:sldId id="270" r:id="rId31"/>
    <p:sldId id="271" r:id="rId32"/>
    <p:sldId id="266" r:id="rId33"/>
    <p:sldId id="278" r:id="rId34"/>
    <p:sldId id="281" r:id="rId35"/>
    <p:sldId id="308" r:id="rId36"/>
    <p:sldId id="317" r:id="rId37"/>
    <p:sldId id="319" r:id="rId38"/>
    <p:sldId id="315" r:id="rId39"/>
    <p:sldId id="326" r:id="rId40"/>
    <p:sldId id="323" r:id="rId41"/>
    <p:sldId id="325" r:id="rId42"/>
    <p:sldId id="320" r:id="rId43"/>
    <p:sldId id="322" r:id="rId44"/>
    <p:sldId id="321" r:id="rId45"/>
    <p:sldId id="324" r:id="rId46"/>
    <p:sldId id="309" r:id="rId47"/>
    <p:sldId id="313" r:id="rId48"/>
    <p:sldId id="310" r:id="rId49"/>
    <p:sldId id="311" r:id="rId50"/>
    <p:sldId id="312" r:id="rId51"/>
    <p:sldId id="314" r:id="rId52"/>
    <p:sldId id="318" r:id="rId53"/>
    <p:sldId id="288" r:id="rId54"/>
    <p:sldId id="287" r:id="rId55"/>
    <p:sldId id="290" r:id="rId56"/>
    <p:sldId id="289" r:id="rId57"/>
    <p:sldId id="286" r:id="rId58"/>
    <p:sldId id="282" r:id="rId59"/>
    <p:sldId id="283" r:id="rId60"/>
    <p:sldId id="284" r:id="rId61"/>
    <p:sldId id="285" r:id="rId62"/>
    <p:sldId id="267" r:id="rId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 varScale="1">
        <p:scale>
          <a:sx n="78" d="100"/>
          <a:sy n="78" d="100"/>
        </p:scale>
        <p:origin x="-102" y="-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69728A1-74F7-40BA-ADA8-BE36A3C0A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C28B8863-12A2-491F-9672-7CF7D7EB3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98DE1B7-08B1-4ADD-BCD4-1A6531ED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F2F6D39-6089-44F1-9B99-7D2C9834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B9D1E7EF-44D7-421E-86EF-76208BF1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4792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99311FB-3848-451E-A680-E6AED99E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0793D183-00F7-4112-9384-0BC462F6A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B1C065CA-5CE8-4EF3-BAEE-4DCC15F3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006606D-40CA-447E-9741-DCDFD1F1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20918341-FA6B-465D-9D5C-99CCA99D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5332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C1AFEEE2-34DA-4857-BC32-789F61BA8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E8059236-7F90-47C4-BFC3-25DB2A94D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6E13917-C633-4CB0-B7EA-7634C365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CDF86204-2C06-4E92-987B-F73E9143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9D979F2-2620-441A-A1AF-6D49588AD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2544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BA20117-2028-490F-B9D2-7E27EEEF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35E78DC-F5E7-48DD-82CF-3C353040A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C90405C-4662-4B87-931D-0B4E84E6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07474E5-1784-4094-8FA1-260F08684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EF9A56F-9F5C-4B9C-B14D-1F1C49FB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60473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18A736C-ED0A-4E4B-94E6-CDD08C7E5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033B7E9-2DFE-407C-A1A3-D8B2B4D65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A4BC786F-BE96-4C96-87FE-67654B52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15047D8-72F8-4B22-81DE-DD7C1FA9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EC7957E-42CC-42EE-8B7D-C8AC0D32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87686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77FC758-C1E0-4C14-B794-4CF82EE8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094A904-3B3B-4639-A801-36F3DB358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34F7015B-DF3B-4FCF-ACA5-D0185746C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564393F5-8FF7-4857-93C6-FD65C51D2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92D5EEB8-00CA-4B55-86CF-09E41521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DC3160C8-E450-4659-9394-6A068041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95357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91C6751-7469-4D90-BA3B-C1D68EF2A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FA136370-2C63-492C-9E82-3184911FF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771ABF34-2A6B-4ED7-BE28-DAD9C3562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3E056AA9-CBE6-4096-9E26-66A623475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28BF49C4-B10D-4686-B2DF-C47DBDEB5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3377AF64-E169-477C-A24B-24768660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9AC3CBF3-CC5D-40FF-B60D-24CFD67F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C0D80DC6-2A02-462E-A0F3-93EF5E4D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39297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0F22DC5-A968-4D69-89D8-F598C17A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DF9E9F3F-D664-4E35-9922-BB8F5E8F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B2BC736E-EEE9-405A-8770-598BD4D2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DDA3E1A5-80BD-4D73-96C2-4E0818A2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2677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3A627605-1E83-4ED9-891E-86172401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D43AD450-30B7-42C1-B1A6-76CCDAEF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DFEDCC7-944E-4B1A-875F-26FC9C2B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98714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9F08DB4-4867-4E4E-A12B-E59245632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C191A34-63EB-4655-B03D-E0709E6AA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76743E31-6A25-4B4F-9E69-8DB276C36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D3CAFC75-E323-4701-B3BD-B487FB6D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9408EB58-C472-4162-826E-AB725E2EC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4F954E4-7A43-497A-8F9D-2835F920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0314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BB5CB9A-D70B-467A-B576-C6203CB2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806AE27A-A538-474F-90CB-150052CA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B2DCFD2E-1C44-476E-8B5F-51500F55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C125540C-7BE8-4326-ADFE-92C5FA133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C920B95F-613D-43F5-9D5B-5C31E7BC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ABCB17B2-E25B-41A5-8883-DFBDBCE8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1690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BDFAC7BE-B175-4DD2-9AC1-510D6839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64A07812-EED0-477A-9388-53EBE27F0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C7EE30E-7CFD-4D05-B004-FC7DC87B8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DA362-F86A-463F-8CAF-1D991C9AC46B}" type="datetimeFigureOut">
              <a:rPr lang="zh-TW" altLang="en-US" smtClean="0"/>
              <a:pPr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FB34A37-5309-4B77-B2D6-0BCD0B2C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8C0EDE8-99F6-48F9-8424-8CE5C74F4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99D37-11BC-450D-A0C7-A37CC832CDA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8643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bang.com/posts/10678-fully-understand-arm-processors-cisc-and-risc-are-what-history-structure-a-see-through-the-computer-96-issues-cover-story-the-king?fb_comment_id=429024690476764_5973982&amp;page=1#f3364b78805c30c" TargetMode="External"/><Relationship Id="rId2" Type="http://schemas.openxmlformats.org/officeDocument/2006/relationships/hyperlink" Target="http://www.ti.com/product/TCI6638K2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llolynn.hpd.io/2017/03/24/%E6%95%B8%E4%BD%8D%E6%99%82%E4%BB%A3%E7%9A%84%E5%9F%BA%E7%9F%B3%EF%BC%9A%E5%8D%8A%E5%B0%8E%E9%AB%94/" TargetMode="External"/><Relationship Id="rId4" Type="http://schemas.openxmlformats.org/officeDocument/2006/relationships/hyperlink" Target="http://sp1.wikidot.com/ar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17A58D4-BE27-4280-84BF-4B776FFC7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ARM</a:t>
            </a:r>
            <a:r>
              <a:rPr lang="zh-TW" altLang="en-US" dirty="0"/>
              <a:t> </a:t>
            </a:r>
            <a:r>
              <a:rPr lang="en-US" altLang="zh-TW" dirty="0"/>
              <a:t>CPU</a:t>
            </a:r>
            <a:r>
              <a:rPr lang="zh-TW" altLang="en-US" dirty="0"/>
              <a:t>從高階語言到</a:t>
            </a:r>
            <a:r>
              <a:rPr lang="en-US" altLang="zh-TW" dirty="0"/>
              <a:t>Machine Code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8B1DE400-0052-4443-B84A-AB02896B2C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劉冠文</a:t>
            </a:r>
            <a:endParaRPr lang="en-US" altLang="zh-TW" smtClean="0"/>
          </a:p>
          <a:p>
            <a:r>
              <a:rPr lang="en-US" altLang="zh-TW" smtClean="0"/>
              <a:t>2017/11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955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8C73A81-AD11-47AF-9C96-C8506996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哈佛架構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B0D9EB2-D7D1-4A65-8BFF-6C34E299E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4102" cy="4351338"/>
          </a:xfrm>
        </p:spPr>
        <p:txBody>
          <a:bodyPr>
            <a:normAutofit/>
          </a:bodyPr>
          <a:lstStyle/>
          <a:p>
            <a:pPr fontAlgn="base">
              <a:lnSpc>
                <a:spcPct val="80000"/>
              </a:lnSpc>
            </a:pPr>
            <a:r>
              <a:rPr lang="zh-TW" altLang="en-US" sz="2400" dirty="0"/>
              <a:t>哈佛架構則是馮</a:t>
            </a:r>
            <a:r>
              <a:rPr lang="en-US" altLang="zh-TW" sz="2400" dirty="0"/>
              <a:t>‧</a:t>
            </a:r>
            <a:r>
              <a:rPr lang="zh-TW" altLang="en-US" sz="2400" dirty="0"/>
              <a:t>紐曼架構的延伸，哈佛架構更進一步定義了程式和資料是由兩個獨立的空間儲存，同時也有兩個記憶體控制單元分別操作。讀取程式後解碼便得到資料位址，再到資料記憶體中讀取資料。此種架構好處在於指令和資料的記憶體操作能夠同時進行，當處理器在運算資料時，便可以先行擷取下一道指令。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5F38856-777F-413C-A499-C22862A1F17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2302" y="1825625"/>
            <a:ext cx="60960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130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BD4987F-5DB5-4CB2-953F-6ADD4B94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cache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6D65E5-4323-4FB5-8585-A2661BD31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D-cache (data)</a:t>
            </a:r>
          </a:p>
          <a:p>
            <a:pPr lvl="1"/>
            <a:r>
              <a:rPr lang="en-US" altLang="zh-TW" dirty="0"/>
              <a:t>a cache in a CPU or GPU servicing data load and store requests, mirroring main memory (or VRAM for a GPU).</a:t>
            </a:r>
          </a:p>
          <a:p>
            <a:r>
              <a:rPr lang="en-US" altLang="zh-TW" dirty="0"/>
              <a:t>I-cache (instruction)</a:t>
            </a:r>
          </a:p>
          <a:p>
            <a:pPr lvl="1"/>
            <a:r>
              <a:rPr lang="en-US" altLang="zh-TW" dirty="0"/>
              <a:t>a cache in a CPU or GPU servicing instruction fetch requests for program code (or </a:t>
            </a:r>
            <a:r>
              <a:rPr lang="en-US" altLang="zh-TW" dirty="0" err="1"/>
              <a:t>shaders</a:t>
            </a:r>
            <a:r>
              <a:rPr lang="en-US" altLang="zh-TW" dirty="0"/>
              <a:t> for a GPU), possibly implementing modified Harvard architecture if program machine code is stored in the same address space and physical memory as data.</a:t>
            </a:r>
          </a:p>
        </p:txBody>
      </p:sp>
    </p:spTree>
    <p:extLst>
      <p:ext uri="{BB962C8B-B14F-4D97-AF65-F5344CB8AC3E}">
        <p14:creationId xmlns:p14="http://schemas.microsoft.com/office/powerpoint/2010/main" xmlns="" val="3732705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49AAAD8A-D22C-4402-B71E-85C6B74B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ARM Addressing Modes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93698C94-5B9A-4C35-A482-83A8188D3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905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AAF94B0-A240-4744-B0E5-B8F6ABBF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ARM Addressing Modes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1BB8B37-03B2-4D47-A486-7E9FC5BE4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立即定址 </a:t>
            </a:r>
            <a:r>
              <a:rPr lang="en-US" altLang="zh-TW" dirty="0"/>
              <a:t>(Immediate)</a:t>
            </a:r>
          </a:p>
          <a:p>
            <a:r>
              <a:rPr lang="zh-TW" altLang="en-US" dirty="0"/>
              <a:t>暫存器定址 </a:t>
            </a:r>
            <a:r>
              <a:rPr lang="en-US" altLang="zh-TW" dirty="0"/>
              <a:t>(Register direct)</a:t>
            </a:r>
          </a:p>
          <a:p>
            <a:r>
              <a:rPr lang="zh-TW" altLang="en-US" dirty="0"/>
              <a:t>基底定址 </a:t>
            </a:r>
            <a:r>
              <a:rPr lang="en-US" altLang="zh-TW" dirty="0"/>
              <a:t>(Base Displacement)</a:t>
            </a:r>
          </a:p>
          <a:p>
            <a:r>
              <a:rPr lang="zh-TW" altLang="en-US" dirty="0"/>
              <a:t>暫存器偏移定址 </a:t>
            </a:r>
            <a:r>
              <a:rPr lang="en-US" altLang="zh-TW" dirty="0"/>
              <a:t>(Scaled register offset)</a:t>
            </a:r>
          </a:p>
          <a:p>
            <a:r>
              <a:rPr lang="zh-TW" altLang="en-US" dirty="0"/>
              <a:t>暫存器間接定址 </a:t>
            </a:r>
            <a:r>
              <a:rPr lang="en-US" altLang="zh-TW" dirty="0"/>
              <a:t>(Register indirect)</a:t>
            </a:r>
          </a:p>
          <a:p>
            <a:r>
              <a:rPr lang="zh-TW" altLang="en-US" dirty="0"/>
              <a:t>多暫存器定址 </a:t>
            </a:r>
            <a:r>
              <a:rPr lang="en-US" altLang="zh-TW" dirty="0"/>
              <a:t>(Multiple register)</a:t>
            </a:r>
          </a:p>
          <a:p>
            <a:r>
              <a:rPr lang="zh-TW" altLang="en-US" dirty="0"/>
              <a:t>區塊拷貝定址 </a:t>
            </a:r>
            <a:r>
              <a:rPr lang="en-US" altLang="zh-TW" dirty="0"/>
              <a:t>(Stack)</a:t>
            </a:r>
          </a:p>
          <a:p>
            <a:r>
              <a:rPr lang="zh-TW" altLang="en-US" dirty="0"/>
              <a:t>相對定址 </a:t>
            </a:r>
            <a:r>
              <a:rPr lang="en-US" altLang="zh-TW" dirty="0"/>
              <a:t>(PC-relative)</a:t>
            </a:r>
          </a:p>
        </p:txBody>
      </p:sp>
    </p:spTree>
    <p:extLst>
      <p:ext uri="{BB962C8B-B14F-4D97-AF65-F5344CB8AC3E}">
        <p14:creationId xmlns:p14="http://schemas.microsoft.com/office/powerpoint/2010/main" xmlns="" val="89801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E9C899-CFC3-4D31-968A-F37D4B7C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立即定址 </a:t>
            </a:r>
            <a:r>
              <a:rPr lang="en-US" altLang="zh-TW" dirty="0"/>
              <a:t>(Immediate)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F192D14-12F1-4DF9-B13D-E4260C75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也叫即時定址，指令中的操作碼欄位後面的位址碼部分就是運算元本身。也就是說，資料就包含在指令當中，取出指令也就取出了可以立即使用的運算元</a:t>
            </a:r>
            <a:r>
              <a:rPr lang="en-US" altLang="zh-TW" dirty="0"/>
              <a:t>(</a:t>
            </a:r>
            <a:r>
              <a:rPr lang="zh-TW" altLang="en-US" dirty="0"/>
              <a:t>立即值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B0CFB80C-63E7-4E95-9044-3680E148146A}"/>
              </a:ext>
            </a:extLst>
          </p:cNvPr>
          <p:cNvSpPr txBox="1"/>
          <p:nvPr/>
        </p:nvSpPr>
        <p:spPr>
          <a:xfrm>
            <a:off x="1621155" y="3777188"/>
            <a:ext cx="6931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SUBS	R0,R0,#1	;R0-1</a:t>
            </a:r>
            <a:r>
              <a:rPr lang="zh-TW" altLang="en-US" sz="2000" dirty="0"/>
              <a:t>→</a:t>
            </a:r>
            <a:r>
              <a:rPr lang="en-US" altLang="zh-TW" sz="2000" dirty="0"/>
              <a:t>R0		 E2 40 00 01</a:t>
            </a:r>
          </a:p>
          <a:p>
            <a:r>
              <a:rPr lang="en-US" altLang="zh-TW" sz="2000" dirty="0"/>
              <a:t>MOV	R0,#0xff00	;0xff00</a:t>
            </a:r>
            <a:r>
              <a:rPr lang="zh-TW" altLang="en-US" sz="2000" dirty="0"/>
              <a:t>→</a:t>
            </a:r>
            <a:r>
              <a:rPr lang="en-US" altLang="zh-TW" sz="2000" dirty="0"/>
              <a:t>R0		 E3 A0 0C FF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62201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D69D888-2C6A-433D-A129-29262D84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暫存器定址 </a:t>
            </a:r>
            <a:r>
              <a:rPr lang="en-US" altLang="zh-TW" dirty="0"/>
              <a:t>(Register direct)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6BE649A-D6AA-4BD7-BA2C-CAD4C1577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利用暫存器中的數值作為運算元，運算元的值在暫存器中，指令中的位址碼欄位指出的是暫存器的編號，指令執行時直接取出暫存器值操作，是一種執行效率較高的定址方式。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91E38571-0E29-412A-AD6B-2DA8CC368C01}"/>
              </a:ext>
            </a:extLst>
          </p:cNvPr>
          <p:cNvSpPr txBox="1"/>
          <p:nvPr/>
        </p:nvSpPr>
        <p:spPr>
          <a:xfrm>
            <a:off x="2343150" y="4162425"/>
            <a:ext cx="6027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MOV	R1,R2		;R2</a:t>
            </a:r>
            <a:r>
              <a:rPr lang="zh-TW" altLang="en-US" sz="2000" dirty="0"/>
              <a:t>→</a:t>
            </a:r>
            <a:r>
              <a:rPr lang="en-US" altLang="zh-TW" sz="2000" dirty="0"/>
              <a:t>R1		 E1</a:t>
            </a:r>
            <a:r>
              <a:rPr lang="zh-TW" altLang="en-US" sz="2000" dirty="0"/>
              <a:t> </a:t>
            </a:r>
            <a:r>
              <a:rPr lang="en-US" altLang="zh-TW" sz="2000" dirty="0"/>
              <a:t>A0</a:t>
            </a:r>
            <a:r>
              <a:rPr lang="zh-TW" altLang="en-US" sz="2000" dirty="0"/>
              <a:t> </a:t>
            </a:r>
            <a:r>
              <a:rPr lang="en-US" altLang="zh-TW" sz="2000" dirty="0"/>
              <a:t>10</a:t>
            </a:r>
            <a:r>
              <a:rPr lang="zh-TW" altLang="en-US" sz="2000" dirty="0"/>
              <a:t> </a:t>
            </a:r>
            <a:r>
              <a:rPr lang="en-US" altLang="zh-TW" sz="2000" dirty="0"/>
              <a:t>02</a:t>
            </a:r>
          </a:p>
          <a:p>
            <a:r>
              <a:rPr lang="en-US" altLang="zh-TW" sz="2000" dirty="0"/>
              <a:t>SUB	R0,R1,R2	;R1-R2</a:t>
            </a:r>
            <a:r>
              <a:rPr lang="zh-TW" altLang="en-US" sz="2000" dirty="0"/>
              <a:t>→</a:t>
            </a:r>
            <a:r>
              <a:rPr lang="en-US" altLang="zh-TW" sz="2000" dirty="0"/>
              <a:t>R0	 E0</a:t>
            </a:r>
            <a:r>
              <a:rPr lang="zh-TW" altLang="en-US" sz="2000" dirty="0"/>
              <a:t> </a:t>
            </a:r>
            <a:r>
              <a:rPr lang="en-US" altLang="zh-TW" sz="2000" dirty="0"/>
              <a:t>41</a:t>
            </a:r>
            <a:r>
              <a:rPr lang="zh-TW" altLang="en-US" sz="2000" dirty="0"/>
              <a:t> </a:t>
            </a:r>
            <a:r>
              <a:rPr lang="en-US" altLang="zh-TW" sz="2000" dirty="0"/>
              <a:t>00</a:t>
            </a:r>
            <a:r>
              <a:rPr lang="zh-TW" altLang="en-US" sz="2000" dirty="0"/>
              <a:t> </a:t>
            </a:r>
            <a:r>
              <a:rPr lang="en-US" altLang="zh-TW" sz="2000" dirty="0"/>
              <a:t>02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804396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8137252-41B8-4211-B759-F55F33EB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基底定址 </a:t>
            </a:r>
            <a:r>
              <a:rPr lang="en-US" altLang="zh-TW" dirty="0"/>
              <a:t>(Base Displacement)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C56A427-E11A-4618-B971-FCDED5C1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又稱為基址變址定址，是將基底暫存器的內容與指令中給出的偏移量相加，形成運算元的有效位址。基底定址用於存取基底位址附近的儲存單元，常用於查表、陣列操作、功能元件暫存器存取等。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AA834A61-9C94-47F4-8C81-A3876258B4F9}"/>
              </a:ext>
            </a:extLst>
          </p:cNvPr>
          <p:cNvSpPr txBox="1"/>
          <p:nvPr/>
        </p:nvSpPr>
        <p:spPr>
          <a:xfrm>
            <a:off x="2552700" y="3895725"/>
            <a:ext cx="784381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LDR	R2,[R3,#0x0F]	;R2</a:t>
            </a:r>
            <a:r>
              <a:rPr lang="zh-TW" altLang="en-US" sz="2000" dirty="0"/>
              <a:t>←</a:t>
            </a:r>
            <a:r>
              <a:rPr lang="en-US" altLang="zh-TW" sz="2000" dirty="0"/>
              <a:t>[R3+0x0F]			 E5</a:t>
            </a:r>
            <a:r>
              <a:rPr lang="zh-TW" altLang="en-US" sz="2000" dirty="0"/>
              <a:t> </a:t>
            </a:r>
            <a:r>
              <a:rPr lang="en-US" altLang="zh-TW" sz="2000" dirty="0"/>
              <a:t>93</a:t>
            </a:r>
            <a:r>
              <a:rPr lang="zh-TW" altLang="en-US" sz="2000" dirty="0"/>
              <a:t> </a:t>
            </a:r>
            <a:r>
              <a:rPr lang="en-US" altLang="zh-TW" sz="2000" dirty="0"/>
              <a:t>20</a:t>
            </a:r>
            <a:r>
              <a:rPr lang="zh-TW" altLang="en-US" sz="2000" dirty="0"/>
              <a:t> </a:t>
            </a:r>
            <a:r>
              <a:rPr lang="en-US" altLang="zh-TW" sz="2000" dirty="0"/>
              <a:t>0F</a:t>
            </a:r>
          </a:p>
          <a:p>
            <a:r>
              <a:rPr lang="en-US" altLang="zh-TW" sz="2000" dirty="0"/>
              <a:t>STR	R1,[R0,#-4]	;R1</a:t>
            </a:r>
            <a:r>
              <a:rPr lang="zh-TW" altLang="en-US" sz="2000" dirty="0"/>
              <a:t>←</a:t>
            </a:r>
            <a:r>
              <a:rPr lang="en-US" altLang="zh-TW" sz="2000" dirty="0"/>
              <a:t>[R0-4]			 E5</a:t>
            </a:r>
            <a:r>
              <a:rPr lang="zh-TW" altLang="en-US" sz="2000" dirty="0"/>
              <a:t> </a:t>
            </a:r>
            <a:r>
              <a:rPr lang="en-US" altLang="zh-TW" sz="2000" dirty="0"/>
              <a:t>00</a:t>
            </a:r>
            <a:r>
              <a:rPr lang="zh-TW" altLang="en-US" sz="2000" dirty="0"/>
              <a:t> </a:t>
            </a:r>
            <a:r>
              <a:rPr lang="en-US" altLang="zh-TW" sz="2000" dirty="0"/>
              <a:t>10</a:t>
            </a:r>
            <a:r>
              <a:rPr lang="zh-TW" altLang="en-US" sz="2000" dirty="0"/>
              <a:t> </a:t>
            </a:r>
            <a:r>
              <a:rPr lang="en-US" altLang="zh-TW" sz="2000" dirty="0"/>
              <a:t>04</a:t>
            </a:r>
          </a:p>
          <a:p>
            <a:r>
              <a:rPr lang="en-US" altLang="zh-TW" sz="2000" dirty="0"/>
              <a:t>LDR	R0,[R1,#4]	;R0</a:t>
            </a:r>
            <a:r>
              <a:rPr lang="zh-TW" altLang="en-US" sz="2000" dirty="0"/>
              <a:t>←</a:t>
            </a:r>
            <a:r>
              <a:rPr lang="en-US" altLang="zh-TW" sz="2000" dirty="0"/>
              <a:t>[R1+4]</a:t>
            </a:r>
            <a:r>
              <a:rPr lang="zh-TW" altLang="en-US" sz="2000" dirty="0"/>
              <a:t>、</a:t>
            </a:r>
            <a:r>
              <a:rPr lang="en-US" altLang="zh-TW" sz="2000" dirty="0"/>
              <a:t>R1</a:t>
            </a:r>
            <a:r>
              <a:rPr lang="zh-TW" altLang="en-US" sz="2000" dirty="0"/>
              <a:t> ←</a:t>
            </a:r>
            <a:r>
              <a:rPr lang="en-US" altLang="zh-TW" sz="2000" dirty="0"/>
              <a:t>R1+4		 E5</a:t>
            </a:r>
            <a:r>
              <a:rPr lang="zh-TW" altLang="en-US" sz="2000" dirty="0"/>
              <a:t> </a:t>
            </a:r>
            <a:r>
              <a:rPr lang="en-US" altLang="zh-TW" sz="2000" dirty="0"/>
              <a:t>91</a:t>
            </a:r>
            <a:r>
              <a:rPr lang="zh-TW" altLang="en-US" sz="2000" dirty="0"/>
              <a:t> </a:t>
            </a:r>
            <a:r>
              <a:rPr lang="en-US" altLang="zh-TW" sz="2000" dirty="0"/>
              <a:t>00</a:t>
            </a:r>
            <a:r>
              <a:rPr lang="zh-TW" altLang="en-US" sz="2000" dirty="0"/>
              <a:t> </a:t>
            </a:r>
            <a:r>
              <a:rPr lang="en-US" altLang="zh-TW" sz="2000" dirty="0"/>
              <a:t>04</a:t>
            </a:r>
          </a:p>
          <a:p>
            <a:r>
              <a:rPr lang="en-US" altLang="zh-TW" sz="2000" dirty="0"/>
              <a:t>LDR	R0,[R1],#4	;R0</a:t>
            </a:r>
            <a:r>
              <a:rPr lang="zh-TW" altLang="en-US" sz="2000" dirty="0"/>
              <a:t> ←</a:t>
            </a:r>
            <a:r>
              <a:rPr lang="en-US" altLang="zh-TW" sz="2000" dirty="0"/>
              <a:t>[R1]</a:t>
            </a:r>
            <a:r>
              <a:rPr lang="zh-TW" altLang="en-US" sz="2000" dirty="0"/>
              <a:t>、</a:t>
            </a:r>
            <a:r>
              <a:rPr lang="en-US" altLang="zh-TW" sz="2000" dirty="0"/>
              <a:t>R1</a:t>
            </a:r>
            <a:r>
              <a:rPr lang="zh-TW" altLang="en-US" sz="2000" dirty="0"/>
              <a:t> ←</a:t>
            </a:r>
            <a:r>
              <a:rPr lang="en-US" altLang="zh-TW" sz="2000" dirty="0"/>
              <a:t>R1+4		 E4</a:t>
            </a:r>
            <a:r>
              <a:rPr lang="zh-TW" altLang="en-US" sz="2000" dirty="0"/>
              <a:t> </a:t>
            </a:r>
            <a:r>
              <a:rPr lang="en-US" altLang="zh-TW" sz="2000" dirty="0"/>
              <a:t>91</a:t>
            </a:r>
            <a:r>
              <a:rPr lang="zh-TW" altLang="en-US" sz="2000" dirty="0"/>
              <a:t> </a:t>
            </a:r>
            <a:r>
              <a:rPr lang="en-US" altLang="zh-TW" sz="2000" dirty="0"/>
              <a:t>00</a:t>
            </a:r>
            <a:r>
              <a:rPr lang="zh-TW" altLang="en-US" sz="2000" dirty="0"/>
              <a:t> </a:t>
            </a:r>
            <a:r>
              <a:rPr lang="en-US" altLang="zh-TW" sz="2000" dirty="0"/>
              <a:t>04</a:t>
            </a:r>
          </a:p>
          <a:p>
            <a:r>
              <a:rPr lang="en-US" altLang="zh-TW" sz="2000" dirty="0"/>
              <a:t>LDR	R0,[R1,R2]	;R0</a:t>
            </a:r>
            <a:r>
              <a:rPr lang="zh-TW" altLang="en-US" sz="2000" dirty="0"/>
              <a:t> ←</a:t>
            </a:r>
            <a:r>
              <a:rPr lang="en-US" altLang="zh-TW" sz="2000" dirty="0"/>
              <a:t>[R1+R2]			 E7</a:t>
            </a:r>
            <a:r>
              <a:rPr lang="zh-TW" altLang="en-US" sz="2000" dirty="0"/>
              <a:t> </a:t>
            </a:r>
            <a:r>
              <a:rPr lang="en-US" altLang="zh-TW" sz="2000" dirty="0"/>
              <a:t>91</a:t>
            </a:r>
            <a:r>
              <a:rPr lang="zh-TW" altLang="en-US" sz="2000" dirty="0"/>
              <a:t> </a:t>
            </a:r>
            <a:r>
              <a:rPr lang="en-US" altLang="zh-TW" sz="2000" dirty="0"/>
              <a:t>00</a:t>
            </a:r>
            <a:r>
              <a:rPr lang="zh-TW" altLang="en-US" sz="2000" dirty="0"/>
              <a:t> </a:t>
            </a:r>
            <a:r>
              <a:rPr lang="en-US" altLang="zh-TW" sz="2000" dirty="0"/>
              <a:t>02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16888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51FA7FC-F198-4009-9752-88DDC799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暫存器偏移定址 </a:t>
            </a:r>
            <a:r>
              <a:rPr lang="en-US" altLang="zh-TW" dirty="0"/>
              <a:t>(Scaled register offset)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2238A99-F8EA-4943-9635-B2C34EEF4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/>
              <a:t>暫存器偏移定址是</a:t>
            </a:r>
            <a:r>
              <a:rPr lang="en-US" altLang="zh-TW" dirty="0"/>
              <a:t>ARM</a:t>
            </a:r>
            <a:r>
              <a:rPr lang="zh-TW" altLang="en-US" dirty="0"/>
              <a:t>指令集特有的定址方式，當第</a:t>
            </a:r>
            <a:r>
              <a:rPr lang="en-US" altLang="zh-TW" dirty="0"/>
              <a:t>2</a:t>
            </a:r>
            <a:r>
              <a:rPr lang="zh-TW" altLang="en-US" dirty="0"/>
              <a:t>個運算元是暫存器偏移方式時，第</a:t>
            </a:r>
            <a:r>
              <a:rPr lang="en-US" altLang="zh-TW" dirty="0"/>
              <a:t>2</a:t>
            </a:r>
            <a:r>
              <a:rPr lang="zh-TW" altLang="en-US" dirty="0"/>
              <a:t>個暫存器運算元在第</a:t>
            </a:r>
            <a:r>
              <a:rPr lang="en-US" altLang="zh-TW" dirty="0"/>
              <a:t>1</a:t>
            </a:r>
            <a:r>
              <a:rPr lang="zh-TW" altLang="en-US" dirty="0"/>
              <a:t>個運算元結合之前，選擇進行移位操作。</a:t>
            </a:r>
            <a:endParaRPr lang="en-US" altLang="zh-TW" dirty="0"/>
          </a:p>
          <a:p>
            <a:r>
              <a:rPr lang="en-US" altLang="zh-TW" dirty="0"/>
              <a:t>Logical shift by immediate</a:t>
            </a:r>
          </a:p>
          <a:p>
            <a:r>
              <a:rPr lang="en-US" altLang="zh-TW" dirty="0"/>
              <a:t>Logical shift by register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4B583EC3-D533-432A-99A5-B157A572AD02}"/>
              </a:ext>
            </a:extLst>
          </p:cNvPr>
          <p:cNvSpPr txBox="1"/>
          <p:nvPr/>
        </p:nvSpPr>
        <p:spPr>
          <a:xfrm>
            <a:off x="838200" y="4324622"/>
            <a:ext cx="10701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MOV	R0,R2,LSL #3	;R2</a:t>
            </a:r>
            <a:r>
              <a:rPr lang="zh-TW" altLang="en-US" sz="2000" dirty="0"/>
              <a:t>的值左移</a:t>
            </a:r>
            <a:r>
              <a:rPr lang="en-US" altLang="zh-TW" sz="2000" dirty="0"/>
              <a:t>3</a:t>
            </a:r>
            <a:r>
              <a:rPr lang="zh-TW" altLang="en-US" sz="2000" dirty="0"/>
              <a:t>位，結果放入</a:t>
            </a:r>
            <a:r>
              <a:rPr lang="en-US" altLang="zh-TW" sz="2000" dirty="0"/>
              <a:t>R0</a:t>
            </a:r>
            <a:r>
              <a:rPr lang="zh-TW" altLang="en-US" sz="2000" dirty="0"/>
              <a:t>，即</a:t>
            </a:r>
            <a:r>
              <a:rPr lang="en-US" altLang="zh-TW" sz="2000" dirty="0"/>
              <a:t>R0=R2*8		 E1</a:t>
            </a:r>
            <a:r>
              <a:rPr lang="zh-TW" altLang="en-US" sz="2000" dirty="0"/>
              <a:t> </a:t>
            </a:r>
            <a:r>
              <a:rPr lang="en-US" altLang="zh-TW" sz="2000" dirty="0"/>
              <a:t>A0</a:t>
            </a:r>
            <a:r>
              <a:rPr lang="zh-TW" altLang="en-US" sz="2000" dirty="0"/>
              <a:t> </a:t>
            </a:r>
            <a:r>
              <a:rPr lang="en-US" altLang="zh-TW" sz="2000" dirty="0"/>
              <a:t>01</a:t>
            </a:r>
            <a:r>
              <a:rPr lang="zh-TW" altLang="en-US" sz="2000" dirty="0"/>
              <a:t> </a:t>
            </a:r>
            <a:r>
              <a:rPr lang="en-US" altLang="zh-TW" sz="2000" dirty="0"/>
              <a:t>82</a:t>
            </a:r>
          </a:p>
        </p:txBody>
      </p:sp>
    </p:spTree>
    <p:extLst>
      <p:ext uri="{BB962C8B-B14F-4D97-AF65-F5344CB8AC3E}">
        <p14:creationId xmlns:p14="http://schemas.microsoft.com/office/powerpoint/2010/main" xmlns="" val="43592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A91CAA6-0B86-481D-93C2-3D5286BF1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暫存器間接定址 </a:t>
            </a:r>
            <a:r>
              <a:rPr lang="en-US" altLang="zh-TW" dirty="0"/>
              <a:t>(Register indirect)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C1EF394-7F3C-49B6-8D28-DBAD3756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暫存器間接定址指令中的位址碼，給出的是一個通用暫存器編號，所需要的運算元保存在暫存器指定位址的儲存單元中，即暫存器為運算元的位址指標。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B6D01D97-C7BD-4BE8-A5D3-96BFC1E44C16}"/>
              </a:ext>
            </a:extLst>
          </p:cNvPr>
          <p:cNvSpPr txBox="1"/>
          <p:nvPr/>
        </p:nvSpPr>
        <p:spPr>
          <a:xfrm>
            <a:off x="1647825" y="3886200"/>
            <a:ext cx="6066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LDR	R1,[R2]		;R1</a:t>
            </a:r>
            <a:r>
              <a:rPr lang="zh-TW" altLang="en-US" sz="2000" dirty="0"/>
              <a:t>←</a:t>
            </a:r>
            <a:r>
              <a:rPr lang="en-US" altLang="zh-TW" sz="2000" dirty="0"/>
              <a:t>[R2]	 E5 92 10 00</a:t>
            </a:r>
          </a:p>
        </p:txBody>
      </p:sp>
    </p:spTree>
    <p:extLst>
      <p:ext uri="{BB962C8B-B14F-4D97-AF65-F5344CB8AC3E}">
        <p14:creationId xmlns:p14="http://schemas.microsoft.com/office/powerpoint/2010/main" xmlns="" val="292953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AE6087F-EBB6-44EF-A081-12993382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多暫存器定址 </a:t>
            </a:r>
            <a:r>
              <a:rPr lang="en-US" altLang="zh-TW" dirty="0"/>
              <a:t>(Multiple register)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6DA11C6-D345-4872-B658-47AE456C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就是一次可以傳送多個暫存器值，允許一條指令傳送</a:t>
            </a:r>
            <a:r>
              <a:rPr lang="en-US" altLang="zh-TW" dirty="0"/>
              <a:t>16</a:t>
            </a:r>
            <a:r>
              <a:rPr lang="zh-TW" altLang="en-US" dirty="0"/>
              <a:t>個通用暫存器的任何子集或所有暫存器。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LDMIA﹙Load</a:t>
            </a:r>
            <a:r>
              <a:rPr lang="en-US" altLang="zh-TW" dirty="0"/>
              <a:t> Multiple Increment After﹚</a:t>
            </a:r>
          </a:p>
          <a:p>
            <a:r>
              <a:rPr lang="zh-TW" altLang="en-US" dirty="0"/>
              <a:t>連續的暫存器可用</a:t>
            </a:r>
            <a:r>
              <a:rPr lang="en-US" altLang="zh-TW" dirty="0"/>
              <a:t>”-”</a:t>
            </a:r>
            <a:r>
              <a:rPr lang="zh-TW" altLang="en-US" dirty="0"/>
              <a:t>連接，否則用</a:t>
            </a:r>
            <a:r>
              <a:rPr lang="en-US" altLang="zh-TW" dirty="0"/>
              <a:t>”</a:t>
            </a:r>
            <a:r>
              <a:rPr lang="zh-TW" altLang="en-US" dirty="0"/>
              <a:t>，</a:t>
            </a:r>
            <a:r>
              <a:rPr lang="en-US" altLang="zh-TW" dirty="0"/>
              <a:t>”</a:t>
            </a:r>
            <a:r>
              <a:rPr lang="zh-TW" altLang="en-US" dirty="0"/>
              <a:t>分隔書寫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095EF904-34F1-4B91-8C9E-51DEB6CD6E37}"/>
              </a:ext>
            </a:extLst>
          </p:cNvPr>
          <p:cNvSpPr txBox="1"/>
          <p:nvPr/>
        </p:nvSpPr>
        <p:spPr>
          <a:xfrm>
            <a:off x="1476375" y="3333750"/>
            <a:ext cx="6931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LDMIA	R1,{R2,R12}	;R2</a:t>
            </a:r>
            <a:r>
              <a:rPr lang="zh-TW" altLang="en-US" sz="2000" dirty="0"/>
              <a:t>←</a:t>
            </a:r>
            <a:r>
              <a:rPr lang="en-US" altLang="zh-TW" sz="2000" dirty="0"/>
              <a:t>[R1],R12</a:t>
            </a:r>
            <a:r>
              <a:rPr lang="zh-TW" altLang="en-US" sz="2000" dirty="0"/>
              <a:t>←</a:t>
            </a:r>
            <a:r>
              <a:rPr lang="en-US" altLang="zh-TW" sz="2000" dirty="0"/>
              <a:t>[R2+4]	 E8 91 10 04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38479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351F870-9260-4459-8F1F-824E23F7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E35C1DD-35A8-497D-997D-263579D8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ITRI Small Cell</a:t>
            </a:r>
          </a:p>
          <a:p>
            <a:r>
              <a:rPr lang="en-US" altLang="zh-TW" dirty="0"/>
              <a:t>ARM</a:t>
            </a:r>
            <a:r>
              <a:rPr lang="zh-TW" altLang="en-US" dirty="0"/>
              <a:t>架構</a:t>
            </a:r>
            <a:endParaRPr lang="en-US" altLang="zh-TW" dirty="0"/>
          </a:p>
          <a:p>
            <a:r>
              <a:rPr lang="en-US" altLang="zh-TW" dirty="0"/>
              <a:t>ARM Addressing Modes</a:t>
            </a:r>
          </a:p>
          <a:p>
            <a:r>
              <a:rPr lang="en-US" altLang="zh-TW" dirty="0"/>
              <a:t>ARM</a:t>
            </a:r>
            <a:r>
              <a:rPr lang="zh-TW" altLang="en-US" dirty="0"/>
              <a:t>指令格式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Memory</a:t>
            </a:r>
          </a:p>
          <a:p>
            <a:r>
              <a:rPr lang="zh-TW" altLang="en-US" dirty="0"/>
              <a:t>浮點數運算</a:t>
            </a:r>
            <a:endParaRPr lang="en-US" altLang="zh-TW" dirty="0"/>
          </a:p>
          <a:p>
            <a:r>
              <a:rPr lang="en-US" altLang="zh-TW" dirty="0"/>
              <a:t>IC</a:t>
            </a:r>
            <a:r>
              <a:rPr lang="zh-TW" altLang="en-US" dirty="0"/>
              <a:t>製造過程</a:t>
            </a:r>
          </a:p>
        </p:txBody>
      </p:sp>
    </p:spTree>
    <p:extLst>
      <p:ext uri="{BB962C8B-B14F-4D97-AF65-F5344CB8AC3E}">
        <p14:creationId xmlns:p14="http://schemas.microsoft.com/office/powerpoint/2010/main" xmlns="" val="293864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25BC3FB-E008-4353-92ED-BDEB1999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區塊拷貝定址 </a:t>
            </a:r>
            <a:r>
              <a:rPr lang="en-US" altLang="zh-TW" dirty="0"/>
              <a:t>(Stack)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88E89D0-A522-4178-B6BC-8C1ECD0AC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多暫存器傳送指令，用於將一塊資料從記憶體的某一位置拷貝到另一位置。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D726BF63-C9DF-4BE6-B8C6-00F413D67BED}"/>
              </a:ext>
            </a:extLst>
          </p:cNvPr>
          <p:cNvSpPr txBox="1"/>
          <p:nvPr/>
        </p:nvSpPr>
        <p:spPr>
          <a:xfrm>
            <a:off x="419100" y="3229769"/>
            <a:ext cx="116269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STMIA	R0!,{R1-R7}	E8 A0 00 FE</a:t>
            </a:r>
          </a:p>
          <a:p>
            <a:r>
              <a:rPr lang="en-US" altLang="zh-TW" sz="2000" dirty="0"/>
              <a:t>STMIB	R0!,{R1-R7}	E9 A0 00 FE</a:t>
            </a:r>
          </a:p>
          <a:p>
            <a:r>
              <a:rPr lang="en-US" altLang="zh-TW" sz="2000" dirty="0"/>
              <a:t>STMDA	R0!,{R1-R7}	E8 20 00 FE</a:t>
            </a:r>
          </a:p>
          <a:p>
            <a:r>
              <a:rPr lang="en-US" altLang="zh-TW" sz="2000" dirty="0"/>
              <a:t>STMDB	R0!,{R1-R7}	E9 20 00 FE</a:t>
            </a:r>
          </a:p>
          <a:p>
            <a:endParaRPr lang="en-US" altLang="zh-TW" sz="2000" dirty="0"/>
          </a:p>
          <a:p>
            <a:r>
              <a:rPr lang="zh-TW" altLang="en-US" sz="2000" dirty="0"/>
              <a:t>第</a:t>
            </a:r>
            <a:r>
              <a:rPr lang="en-US" altLang="zh-TW" sz="2000" dirty="0"/>
              <a:t>1</a:t>
            </a:r>
            <a:r>
              <a:rPr lang="zh-TW" altLang="en-US" sz="2000" dirty="0"/>
              <a:t>條指令將</a:t>
            </a:r>
            <a:r>
              <a:rPr lang="en-US" altLang="zh-TW" sz="2000" dirty="0"/>
              <a:t>R1~R7</a:t>
            </a:r>
            <a:r>
              <a:rPr lang="zh-TW" altLang="en-US" sz="2000" dirty="0"/>
              <a:t>的資料保存到記憶體中，記憶體指標在保存第</a:t>
            </a:r>
            <a:r>
              <a:rPr lang="en-US" altLang="zh-TW" sz="2000" dirty="0"/>
              <a:t>1</a:t>
            </a:r>
            <a:r>
              <a:rPr lang="zh-TW" altLang="en-US" sz="2000" dirty="0"/>
              <a:t>個值之後增加，增長方向為向上增長</a:t>
            </a:r>
            <a:endParaRPr lang="en-US" altLang="zh-TW" sz="2000" dirty="0"/>
          </a:p>
          <a:p>
            <a:r>
              <a:rPr lang="zh-TW" altLang="en-US" sz="2000" dirty="0"/>
              <a:t>第</a:t>
            </a:r>
            <a:r>
              <a:rPr lang="en-US" altLang="zh-TW" sz="2000" dirty="0"/>
              <a:t>2</a:t>
            </a:r>
            <a:r>
              <a:rPr lang="zh-TW" altLang="en-US" sz="2000" dirty="0"/>
              <a:t>條指令將</a:t>
            </a:r>
            <a:r>
              <a:rPr lang="en-US" altLang="zh-TW" sz="2000" dirty="0"/>
              <a:t>R1~R7</a:t>
            </a:r>
            <a:r>
              <a:rPr lang="zh-TW" altLang="en-US" sz="2000" dirty="0"/>
              <a:t>的資料保存到記憶體中，記憶體指標在保存第</a:t>
            </a:r>
            <a:r>
              <a:rPr lang="en-US" altLang="zh-TW" sz="2000" dirty="0"/>
              <a:t>1</a:t>
            </a:r>
            <a:r>
              <a:rPr lang="zh-TW" altLang="en-US" sz="2000" dirty="0"/>
              <a:t>個值之前增加，增長方向為向上增長</a:t>
            </a:r>
            <a:endParaRPr lang="en-US" altLang="zh-TW" sz="2000" dirty="0"/>
          </a:p>
          <a:p>
            <a:r>
              <a:rPr lang="zh-TW" altLang="en-US" sz="2000" dirty="0"/>
              <a:t>第</a:t>
            </a:r>
            <a:r>
              <a:rPr lang="en-US" altLang="zh-TW" sz="2000" dirty="0"/>
              <a:t>3</a:t>
            </a:r>
            <a:r>
              <a:rPr lang="zh-TW" altLang="en-US" sz="2000" dirty="0"/>
              <a:t>條指令將</a:t>
            </a:r>
            <a:r>
              <a:rPr lang="en-US" altLang="zh-TW" sz="2000" dirty="0"/>
              <a:t>R1~R7</a:t>
            </a:r>
            <a:r>
              <a:rPr lang="zh-TW" altLang="en-US" sz="2000" dirty="0"/>
              <a:t>的資料保存到記憶體中，記憶體指標在保存第</a:t>
            </a:r>
            <a:r>
              <a:rPr lang="en-US" altLang="zh-TW" sz="2000" dirty="0"/>
              <a:t>1</a:t>
            </a:r>
            <a:r>
              <a:rPr lang="zh-TW" altLang="en-US" sz="2000" dirty="0"/>
              <a:t>個值之後增加，增長方向為向下增長</a:t>
            </a:r>
            <a:endParaRPr lang="en-US" altLang="zh-TW" sz="2000" dirty="0"/>
          </a:p>
          <a:p>
            <a:r>
              <a:rPr lang="zh-TW" altLang="en-US" sz="2000" dirty="0"/>
              <a:t>第</a:t>
            </a:r>
            <a:r>
              <a:rPr lang="en-US" altLang="zh-TW" sz="2000" dirty="0"/>
              <a:t>4</a:t>
            </a:r>
            <a:r>
              <a:rPr lang="zh-TW" altLang="en-US" sz="2000" dirty="0"/>
              <a:t>條指令將</a:t>
            </a:r>
            <a:r>
              <a:rPr lang="en-US" altLang="zh-TW" sz="2000" dirty="0"/>
              <a:t>R1~R7</a:t>
            </a:r>
            <a:r>
              <a:rPr lang="zh-TW" altLang="en-US" sz="2000" dirty="0"/>
              <a:t>的資料保存到記憶體中，記憶體指標在保存第</a:t>
            </a:r>
            <a:r>
              <a:rPr lang="en-US" altLang="zh-TW" sz="2000" dirty="0"/>
              <a:t>1</a:t>
            </a:r>
            <a:r>
              <a:rPr lang="zh-TW" altLang="en-US" sz="2000" dirty="0"/>
              <a:t>個值之前增加，增長方向為向下增長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xmlns="" val="329829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A2657F2-7DDA-4374-9604-5D582D67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相對定址 </a:t>
            </a:r>
            <a:r>
              <a:rPr lang="en-US" altLang="zh-TW" dirty="0"/>
              <a:t>(PC-relative)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202DE41-55CE-4B34-BD3D-ECF4D5744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是基底定址的一種變通，由程式計數器</a:t>
            </a:r>
            <a:r>
              <a:rPr lang="en-US" altLang="zh-TW" dirty="0"/>
              <a:t>PC</a:t>
            </a:r>
            <a:r>
              <a:rPr lang="zh-TW" altLang="en-US" dirty="0"/>
              <a:t>提供基準位址，指令中的位址碼欄位作為偏移量，兩者相加後得到的位址即為運算元的有效位址。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19BE5F2D-A375-43FB-9571-650944A5DFD9}"/>
              </a:ext>
            </a:extLst>
          </p:cNvPr>
          <p:cNvSpPr txBox="1"/>
          <p:nvPr/>
        </p:nvSpPr>
        <p:spPr>
          <a:xfrm>
            <a:off x="1352550" y="3647351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BL	ROUTE1	;</a:t>
            </a:r>
            <a:r>
              <a:rPr lang="zh-TW" altLang="en-US" sz="2000" dirty="0"/>
              <a:t>呼叫</a:t>
            </a:r>
            <a:r>
              <a:rPr lang="en-US" altLang="zh-TW" sz="2000" dirty="0"/>
              <a:t>ROUTE1</a:t>
            </a:r>
            <a:r>
              <a:rPr lang="zh-TW" altLang="en-US" sz="2000" dirty="0"/>
              <a:t> 副程式</a:t>
            </a:r>
            <a:r>
              <a:rPr lang="en-US" altLang="zh-TW" sz="2000" dirty="0"/>
              <a:t>		EB FF </a:t>
            </a:r>
            <a:r>
              <a:rPr lang="en-US" altLang="zh-TW" sz="2000" dirty="0" err="1"/>
              <a:t>FF</a:t>
            </a:r>
            <a:r>
              <a:rPr lang="en-US" altLang="zh-TW" sz="2000" dirty="0"/>
              <a:t> FE</a:t>
            </a:r>
          </a:p>
          <a:p>
            <a:r>
              <a:rPr lang="en-US" altLang="zh-TW" sz="2000" dirty="0"/>
              <a:t>BEQ	LOOP	;</a:t>
            </a:r>
            <a:r>
              <a:rPr lang="zh-TW" altLang="en-US" sz="2000" dirty="0"/>
              <a:t>條件跳躍到</a:t>
            </a:r>
            <a:r>
              <a:rPr lang="en-US" altLang="zh-TW" sz="2000" dirty="0"/>
              <a:t>LOOP1</a:t>
            </a:r>
            <a:r>
              <a:rPr lang="zh-TW" altLang="en-US" sz="2000" dirty="0"/>
              <a:t>標籤處</a:t>
            </a:r>
            <a:r>
              <a:rPr lang="en-US" altLang="zh-TW" sz="2000" dirty="0"/>
              <a:t>	0A 00 01 11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68748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C90557D8-587E-4006-86CA-D9B18EF8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ARM</a:t>
            </a:r>
            <a:r>
              <a:rPr lang="zh-TW" altLang="en-US" dirty="0"/>
              <a:t>指令格式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DCFA5A04-BD12-4D3E-94C6-B92D9735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58815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A6F5394-202B-4826-A5B4-71FCEF90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ARM </a:t>
            </a:r>
            <a:r>
              <a:rPr lang="zh-TW" altLang="en-US" b="1" dirty="0"/>
              <a:t>的指令格式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xmlns="" id="{1C033F8E-F361-48FE-B09B-2138F9613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146064" y="1825625"/>
            <a:ext cx="78998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2341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4BB89A5-E549-4FAA-9471-04D6763F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ARM </a:t>
            </a:r>
            <a:r>
              <a:rPr lang="zh-TW" altLang="en-US" b="1" dirty="0"/>
              <a:t>的指令格式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31BAC05-F99D-4614-915A-931B3205B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ARM</a:t>
            </a:r>
            <a:r>
              <a:rPr lang="zh-TW" altLang="en-US" dirty="0"/>
              <a:t>的指令格式，位於</a:t>
            </a:r>
            <a:r>
              <a:rPr lang="en-US" altLang="zh-TW" dirty="0"/>
              <a:t>31-28 </a:t>
            </a:r>
            <a:r>
              <a:rPr lang="zh-TW" altLang="en-US" dirty="0"/>
              <a:t>位元的 </a:t>
            </a:r>
            <a:r>
              <a:rPr lang="en-US" altLang="zh-TW" dirty="0"/>
              <a:t>Cond </a:t>
            </a:r>
            <a:r>
              <a:rPr lang="zh-TW" altLang="en-US" dirty="0"/>
              <a:t>欄位，是指令前置條件欄，因此每個 </a:t>
            </a:r>
            <a:r>
              <a:rPr lang="en-US" altLang="zh-TW" dirty="0"/>
              <a:t>ARM </a:t>
            </a:r>
            <a:r>
              <a:rPr lang="zh-TW" altLang="en-US" dirty="0"/>
              <a:t>指令都是條件式執行的。因此，</a:t>
            </a:r>
            <a:r>
              <a:rPr lang="en-US" altLang="zh-TW" dirty="0"/>
              <a:t>ARM </a:t>
            </a:r>
            <a:r>
              <a:rPr lang="zh-TW" altLang="en-US" dirty="0"/>
              <a:t>的跳躍類指令只有 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BL</a:t>
            </a:r>
            <a:r>
              <a:rPr lang="zh-TW" altLang="en-US" dirty="0"/>
              <a:t>、</a:t>
            </a:r>
            <a:r>
              <a:rPr lang="en-US" altLang="zh-TW" dirty="0"/>
              <a:t>BX </a:t>
            </a:r>
            <a:r>
              <a:rPr lang="zh-TW" altLang="en-US" dirty="0"/>
              <a:t>等三個，其中 </a:t>
            </a:r>
            <a:r>
              <a:rPr lang="en-US" altLang="zh-TW" dirty="0"/>
              <a:t>BL </a:t>
            </a:r>
            <a:r>
              <a:rPr lang="zh-TW" altLang="en-US" dirty="0"/>
              <a:t>是會儲存程式計數器 </a:t>
            </a:r>
            <a:r>
              <a:rPr lang="en-US" altLang="zh-TW" dirty="0"/>
              <a:t>PC</a:t>
            </a:r>
            <a:r>
              <a:rPr lang="zh-TW" altLang="en-US" dirty="0"/>
              <a:t>到 </a:t>
            </a:r>
            <a:r>
              <a:rPr lang="en-US" altLang="zh-TW" dirty="0"/>
              <a:t>LR </a:t>
            </a:r>
            <a:r>
              <a:rPr lang="zh-TW" altLang="en-US" dirty="0"/>
              <a:t>當中的跳躍，通常用來進行副程式的呼叫，而 </a:t>
            </a:r>
            <a:r>
              <a:rPr lang="en-US" altLang="zh-TW" dirty="0"/>
              <a:t>BX </a:t>
            </a:r>
            <a:r>
              <a:rPr lang="zh-TW" altLang="en-US" dirty="0"/>
              <a:t>則是會儲存狀態暫存器的跳躍。</a:t>
            </a:r>
          </a:p>
        </p:txBody>
      </p:sp>
    </p:spTree>
    <p:extLst>
      <p:ext uri="{BB962C8B-B14F-4D97-AF65-F5344CB8AC3E}">
        <p14:creationId xmlns:p14="http://schemas.microsoft.com/office/powerpoint/2010/main" xmlns="" val="1515211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818E8B3-F632-4BDD-8B20-31A247E0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暫存器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B9C4AF6-5DE3-432A-8596-6D5C96B7D17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8701" y="854529"/>
            <a:ext cx="4714875" cy="5676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2D26118-F5AC-44CA-8E86-854B5D8D3674}"/>
              </a:ext>
            </a:extLst>
          </p:cNvPr>
          <p:cNvSpPr/>
          <p:nvPr/>
        </p:nvSpPr>
        <p:spPr>
          <a:xfrm>
            <a:off x="808653" y="50573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R13 </a:t>
            </a:r>
            <a:r>
              <a:rPr lang="zh-TW" altLang="en-US" dirty="0"/>
              <a:t>也被指為 </a:t>
            </a:r>
            <a:r>
              <a:rPr lang="en-US" altLang="zh-TW" dirty="0"/>
              <a:t>SP</a:t>
            </a:r>
            <a:r>
              <a:rPr lang="zh-TW" altLang="en-US" dirty="0"/>
              <a:t>（</a:t>
            </a:r>
            <a:r>
              <a:rPr lang="en-US" altLang="zh-TW" dirty="0"/>
              <a:t>Stack Pointer</a:t>
            </a:r>
            <a:r>
              <a:rPr lang="zh-TW" altLang="en-US" dirty="0"/>
              <a:t>）</a:t>
            </a:r>
          </a:p>
          <a:p>
            <a:r>
              <a:rPr lang="en-US" altLang="zh-TW" dirty="0"/>
              <a:t>R14 </a:t>
            </a:r>
            <a:r>
              <a:rPr lang="zh-TW" altLang="en-US" dirty="0"/>
              <a:t>也被指為 </a:t>
            </a:r>
            <a:r>
              <a:rPr lang="en-US" altLang="zh-TW" dirty="0"/>
              <a:t>LR</a:t>
            </a:r>
            <a:r>
              <a:rPr lang="zh-TW" altLang="en-US" dirty="0"/>
              <a:t>（</a:t>
            </a:r>
            <a:r>
              <a:rPr lang="en-US" altLang="zh-TW" dirty="0"/>
              <a:t>Link Register</a:t>
            </a:r>
            <a:r>
              <a:rPr lang="zh-TW" altLang="en-US" dirty="0"/>
              <a:t>）</a:t>
            </a:r>
          </a:p>
          <a:p>
            <a:r>
              <a:rPr lang="en-US" altLang="zh-TW" dirty="0"/>
              <a:t>R15 </a:t>
            </a:r>
            <a:r>
              <a:rPr lang="zh-TW" altLang="en-US" dirty="0"/>
              <a:t>也被指為 </a:t>
            </a:r>
            <a:r>
              <a:rPr lang="en-US" altLang="zh-TW" dirty="0"/>
              <a:t>PC</a:t>
            </a:r>
            <a:r>
              <a:rPr lang="zh-TW" altLang="en-US" dirty="0"/>
              <a:t>（</a:t>
            </a:r>
            <a:r>
              <a:rPr lang="en-US" altLang="zh-TW" dirty="0"/>
              <a:t>Program Counter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xmlns="" val="1978586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31B3AC8-0112-4B38-B47F-1D990E61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ARM </a:t>
            </a:r>
            <a:r>
              <a:rPr lang="zh-TW" altLang="en-US" b="1" dirty="0"/>
              <a:t>的狀態暫存器 </a:t>
            </a:r>
            <a:r>
              <a:rPr lang="en-US" altLang="zh-TW" b="1" dirty="0"/>
              <a:t>(CPSR, SPSR)</a:t>
            </a:r>
            <a:endParaRPr lang="zh-TW" altLang="en-US" dirty="0"/>
          </a:p>
        </p:txBody>
      </p:sp>
      <p:pic>
        <p:nvPicPr>
          <p:cNvPr id="6146" name="Picture 2" descr="http://sp1.wdfiles.com/local--files/arm/ARM_CPSR.jpg">
            <a:extLst>
              <a:ext uri="{FF2B5EF4-FFF2-40B4-BE49-F238E27FC236}">
                <a16:creationId xmlns:a16="http://schemas.microsoft.com/office/drawing/2014/main" xmlns="" id="{5A028F12-AB36-42FB-8FD5-8D242846C1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146887" y="1825625"/>
            <a:ext cx="78982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37835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B117450-941F-4EC3-9939-5BFB9471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ARM </a:t>
            </a:r>
            <a:r>
              <a:rPr lang="zh-TW" altLang="en-US" b="1" dirty="0"/>
              <a:t>的狀態暫存器 </a:t>
            </a:r>
            <a:r>
              <a:rPr lang="en-US" altLang="zh-TW" b="1" dirty="0"/>
              <a:t>(CPSR, SPSR)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841992F-1EA0-4C7F-A2AE-A17BAC899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ARM</a:t>
            </a:r>
            <a:r>
              <a:rPr lang="zh-TW" altLang="en-US" dirty="0"/>
              <a:t>的狀態暫存器有 </a:t>
            </a:r>
            <a:r>
              <a:rPr lang="en-US" altLang="zh-TW" dirty="0"/>
              <a:t>CPSR (Current Processor Status Register) </a:t>
            </a:r>
            <a:r>
              <a:rPr lang="zh-TW" altLang="en-US" dirty="0"/>
              <a:t>與 </a:t>
            </a:r>
            <a:r>
              <a:rPr lang="en-US" altLang="zh-TW" dirty="0"/>
              <a:t>SPSR (Saved Processor Status Register)</a:t>
            </a:r>
            <a:r>
              <a:rPr lang="zh-TW" altLang="en-US" dirty="0"/>
              <a:t>。其中 </a:t>
            </a:r>
            <a:r>
              <a:rPr lang="en-US" altLang="zh-TW" dirty="0"/>
              <a:t>SPSR </a:t>
            </a:r>
            <a:r>
              <a:rPr lang="zh-TW" altLang="en-US" dirty="0"/>
              <a:t>乃是在中斷時用來自動儲存</a:t>
            </a:r>
            <a:r>
              <a:rPr lang="en-US" altLang="zh-TW" dirty="0"/>
              <a:t>CPSR</a:t>
            </a:r>
            <a:r>
              <a:rPr lang="zh-TW" altLang="en-US" dirty="0"/>
              <a:t>的暫存器。</a:t>
            </a:r>
            <a:endParaRPr lang="en-US" altLang="zh-TW" dirty="0"/>
          </a:p>
          <a:p>
            <a:r>
              <a:rPr lang="zh-TW" altLang="en-US" dirty="0"/>
              <a:t>狀態暫存器 </a:t>
            </a:r>
            <a:r>
              <a:rPr lang="en-US" altLang="zh-TW" dirty="0"/>
              <a:t>CPSR </a:t>
            </a:r>
            <a:r>
              <a:rPr lang="zh-TW" altLang="en-US" dirty="0"/>
              <a:t>與 </a:t>
            </a:r>
            <a:r>
              <a:rPr lang="en-US" altLang="zh-TW" dirty="0"/>
              <a:t>SPSR</a:t>
            </a:r>
            <a:r>
              <a:rPr lang="zh-TW" altLang="en-US" dirty="0"/>
              <a:t>的結構，除了用來儲存條件旗標之外，還有中斷控制位元 </a:t>
            </a:r>
            <a:r>
              <a:rPr lang="en-US" altLang="zh-TW" dirty="0"/>
              <a:t>I</a:t>
            </a:r>
            <a:r>
              <a:rPr lang="zh-TW" altLang="en-US" dirty="0"/>
              <a:t>、</a:t>
            </a:r>
            <a:r>
              <a:rPr lang="en-US" altLang="zh-TW" dirty="0"/>
              <a:t>F</a:t>
            </a:r>
            <a:r>
              <a:rPr lang="zh-TW" altLang="en-US" dirty="0"/>
              <a:t>，可用來允許或禁止中斷，狀態位元 </a:t>
            </a:r>
            <a:r>
              <a:rPr lang="en-US" altLang="zh-TW" dirty="0"/>
              <a:t>T </a:t>
            </a:r>
            <a:r>
              <a:rPr lang="zh-TW" altLang="en-US" dirty="0"/>
              <a:t>用來記錄處理器是位於正常 </a:t>
            </a:r>
            <a:r>
              <a:rPr lang="en-US" altLang="zh-TW" dirty="0"/>
              <a:t>(ARM:</a:t>
            </a:r>
            <a:r>
              <a:rPr lang="zh-TW" altLang="en-US" dirty="0"/>
              <a:t>指令為</a:t>
            </a:r>
            <a:r>
              <a:rPr lang="en-US" altLang="zh-TW" dirty="0"/>
              <a:t>32</a:t>
            </a:r>
            <a:r>
              <a:rPr lang="zh-TW" altLang="en-US" dirty="0"/>
              <a:t>位元</a:t>
            </a:r>
            <a:r>
              <a:rPr lang="en-US" altLang="zh-TW" dirty="0"/>
              <a:t>) </a:t>
            </a:r>
            <a:r>
              <a:rPr lang="zh-TW" altLang="en-US" dirty="0"/>
              <a:t>或精簡 </a:t>
            </a:r>
            <a:r>
              <a:rPr lang="en-US" altLang="zh-TW" dirty="0"/>
              <a:t>(Thumb:</a:t>
            </a:r>
            <a:r>
              <a:rPr lang="zh-TW" altLang="en-US" dirty="0"/>
              <a:t>指令為</a:t>
            </a:r>
            <a:r>
              <a:rPr lang="en-US" altLang="zh-TW" dirty="0"/>
              <a:t>16</a:t>
            </a:r>
            <a:r>
              <a:rPr lang="zh-TW" altLang="en-US" dirty="0"/>
              <a:t>位元</a:t>
            </a:r>
            <a:r>
              <a:rPr lang="en-US" altLang="zh-TW" dirty="0"/>
              <a:t>) </a:t>
            </a:r>
            <a:r>
              <a:rPr lang="zh-TW" altLang="en-US" dirty="0"/>
              <a:t>狀態，處理器模式 </a:t>
            </a:r>
            <a:r>
              <a:rPr lang="en-US" altLang="zh-TW" dirty="0"/>
              <a:t>Mode </a:t>
            </a:r>
            <a:r>
              <a:rPr lang="zh-TW" altLang="en-US" dirty="0"/>
              <a:t>是用來記錄處理器的模式，像是 </a:t>
            </a:r>
            <a:r>
              <a:rPr lang="en-US" altLang="zh-TW" dirty="0"/>
              <a:t>(User / System / FIQ / SVC / ABT / IRQ / </a:t>
            </a:r>
            <a:r>
              <a:rPr lang="en-US" altLang="zh-TW" dirty="0" err="1"/>
              <a:t>Undef</a:t>
            </a:r>
            <a:r>
              <a:rPr lang="en-US" altLang="zh-TW" dirty="0"/>
              <a:t>) </a:t>
            </a:r>
            <a:r>
              <a:rPr lang="zh-TW" altLang="en-US" dirty="0"/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xmlns="" val="1595104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86B5649-7C3F-49C8-BE50-425E0968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CPSR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8122B82-0A1F-47DA-853B-7B46CD3B60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5400000">
            <a:off x="4802091" y="1948479"/>
            <a:ext cx="2961042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32D04D3-896E-45AB-8E2A-A582EFC6CB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5400000">
            <a:off x="4508443" y="-774440"/>
            <a:ext cx="3548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6278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37D0C05-4679-410A-BCE8-AC8CA9E4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ARM</a:t>
            </a:r>
            <a:r>
              <a:rPr lang="zh-TW" altLang="en-US" b="1" dirty="0"/>
              <a:t>的指令集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xmlns="" id="{F793E4EA-0954-43EB-9F64-5C3024401C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20974" y="1811450"/>
          <a:ext cx="6950052" cy="4379688"/>
        </p:xfrm>
        <a:graphic>
          <a:graphicData uri="http://schemas.openxmlformats.org/drawingml/2006/table">
            <a:tbl>
              <a:tblPr/>
              <a:tblGrid>
                <a:gridCol w="2316684">
                  <a:extLst>
                    <a:ext uri="{9D8B030D-6E8A-4147-A177-3AD203B41FA5}">
                      <a16:colId xmlns:a16="http://schemas.microsoft.com/office/drawing/2014/main" xmlns="" val="3873690461"/>
                    </a:ext>
                  </a:extLst>
                </a:gridCol>
                <a:gridCol w="2316684">
                  <a:extLst>
                    <a:ext uri="{9D8B030D-6E8A-4147-A177-3AD203B41FA5}">
                      <a16:colId xmlns:a16="http://schemas.microsoft.com/office/drawing/2014/main" xmlns="" val="651088317"/>
                    </a:ext>
                  </a:extLst>
                </a:gridCol>
                <a:gridCol w="2316684">
                  <a:extLst>
                    <a:ext uri="{9D8B030D-6E8A-4147-A177-3AD203B41FA5}">
                      <a16:colId xmlns:a16="http://schemas.microsoft.com/office/drawing/2014/main" xmlns="" val="1307069263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指令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說明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意義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3847060"/>
                  </a:ext>
                </a:extLst>
              </a:tr>
              <a:tr h="241741"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運算指令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041924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MOV {cond}{S} Rd,operand2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資料傳送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3652521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MVN{cond}{S} Rd,operand2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負資料傳送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Rd&lt;=(~operand2)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869543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ADD{cond}{S} Rd,Rn,operand2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加法運算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Rd&lt;=Rn+operand2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6956237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SUB{cond}{S} Rd,Rn,operand2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減法運算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Rd&lt;=Rn-operand2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498572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RSB{cond}{S} Rd,Rn,operand2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逆向減法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Rd&lt;=operand2-Rn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440631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ADC{cond}{S} Rd,Rn,operand2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帶進位加法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Rd&lt;=Rn+operand2+Carry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609453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SBC{cond}{S} Rd,Rn,operand2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帶進位減法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Rd&lt;=Rn-operand2-(NOT)Carry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3803997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RSC{cond}{S} Rc,Rn,operand2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帶進位逆向減法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Rd&lt;=operand2-Rn-(NOT)Carry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07681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AND{cond}{S} Rd,Rn,operand2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邏輯“與”操作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Rd&lt;=Rn&amp;operand2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050204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ORR{cond}{S} Rd,Rn,operand2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邏輯“或”操作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Rd&lt;=Rn|operand2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95880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EOR{cond}{S} Rd,Rn,operand2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邏輯“互斥或”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Rd&lt;=Rn^operand2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756227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nn-NO" sz="1200">
                          <a:effectLst/>
                        </a:rPr>
                        <a:t>BIC{cond}{S} Rd,Rn,operand2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位元清除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Rd&lt;=Rn&amp;(~operand2)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518064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CMP{cond} 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比較指令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標誌 </a:t>
                      </a:r>
                      <a:r>
                        <a:rPr lang="en-US" sz="1200">
                          <a:effectLst/>
                        </a:rPr>
                        <a:t>N、Z、C、V&lt;=Rn-operand2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595037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CMN{cond} 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負數比較指令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標誌 </a:t>
                      </a:r>
                      <a:r>
                        <a:rPr lang="en-US" sz="1200">
                          <a:effectLst/>
                        </a:rPr>
                        <a:t>N、Z、C、V&lt;=Rn+operand2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437369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TST{cond} 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位元測試指令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標誌 </a:t>
                      </a:r>
                      <a:r>
                        <a:rPr lang="en-US" sz="1200">
                          <a:effectLst/>
                        </a:rPr>
                        <a:t>N、Z、C、V&lt;=Rn&amp;operand2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7033143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TEQ{cond} Rn,operand2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相等測試指令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</a:rPr>
                        <a:t>標誌 </a:t>
                      </a:r>
                      <a:r>
                        <a:rPr lang="en-US" sz="1200" dirty="0">
                          <a:effectLst/>
                        </a:rPr>
                        <a:t>N、Z、C、V&lt;=Rn^operand2</a:t>
                      </a:r>
                    </a:p>
                  </a:txBody>
                  <a:tcPr marL="60435" marR="60435" marT="30218" marB="30218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9398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3252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0500A3A5-2F19-4CB0-B31E-A1436EE8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ITRI Small Cell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DA16013B-24FF-4A61-BA66-217CE6939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241882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DFE72D4-D4E5-42F1-8EAF-57158AE9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ARM</a:t>
            </a:r>
            <a:r>
              <a:rPr lang="zh-TW" altLang="en-US" b="1" dirty="0"/>
              <a:t>的指令集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A26AD073-6787-4C16-A477-39AC42B57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73458249"/>
              </p:ext>
            </p:extLst>
          </p:nvPr>
        </p:nvGraphicFramePr>
        <p:xfrm>
          <a:off x="1627464" y="1825624"/>
          <a:ext cx="7992507" cy="4351337"/>
        </p:xfrm>
        <a:graphic>
          <a:graphicData uri="http://schemas.openxmlformats.org/drawingml/2006/table">
            <a:tbl>
              <a:tblPr/>
              <a:tblGrid>
                <a:gridCol w="2664169">
                  <a:extLst>
                    <a:ext uri="{9D8B030D-6E8A-4147-A177-3AD203B41FA5}">
                      <a16:colId xmlns:a16="http://schemas.microsoft.com/office/drawing/2014/main" xmlns="" val="4112086099"/>
                    </a:ext>
                  </a:extLst>
                </a:gridCol>
                <a:gridCol w="2664169">
                  <a:extLst>
                    <a:ext uri="{9D8B030D-6E8A-4147-A177-3AD203B41FA5}">
                      <a16:colId xmlns:a16="http://schemas.microsoft.com/office/drawing/2014/main" xmlns="" val="3273432790"/>
                    </a:ext>
                  </a:extLst>
                </a:gridCol>
                <a:gridCol w="2664169">
                  <a:extLst>
                    <a:ext uri="{9D8B030D-6E8A-4147-A177-3AD203B41FA5}">
                      <a16:colId xmlns:a16="http://schemas.microsoft.com/office/drawing/2014/main" xmlns="" val="2964525377"/>
                    </a:ext>
                  </a:extLst>
                </a:gridCol>
              </a:tblGrid>
              <a:tr h="255961"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</a:rPr>
                        <a:t>記憶體相關指令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866808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LDR{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 </a:t>
                      </a:r>
                      <a:r>
                        <a:rPr lang="en-US" sz="1200" dirty="0" err="1">
                          <a:effectLst/>
                        </a:rPr>
                        <a:t>Rd,addressing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載入 </a:t>
                      </a:r>
                      <a:r>
                        <a:rPr lang="en-US" sz="1200">
                          <a:effectLst/>
                        </a:rPr>
                        <a:t>Word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Rd&lt;=[addressing]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100305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LDR{cond}B Rd,addressing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載入 </a:t>
                      </a:r>
                      <a:r>
                        <a:rPr lang="en-US" sz="1200">
                          <a:effectLst/>
                        </a:rPr>
                        <a:t>Byte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Rd&lt;=[addressing]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609274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LDR{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}T </a:t>
                      </a:r>
                      <a:r>
                        <a:rPr lang="en-US" sz="1200" dirty="0" err="1">
                          <a:effectLst/>
                        </a:rPr>
                        <a:t>Rd,addressing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載入</a:t>
                      </a:r>
                      <a:r>
                        <a:rPr lang="en-US" sz="1200">
                          <a:effectLst/>
                        </a:rPr>
                        <a:t>Word (</a:t>
                      </a:r>
                      <a:r>
                        <a:rPr lang="zh-TW" altLang="en-US" sz="1200">
                          <a:effectLst/>
                        </a:rPr>
                        <a:t>以使用者模式</a:t>
                      </a:r>
                      <a:r>
                        <a:rPr lang="en-US" altLang="zh-TW" sz="1200">
                          <a:effectLst/>
                        </a:rPr>
                        <a:t>)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Rd&lt;=[addressing]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521987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LDR{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}BT </a:t>
                      </a:r>
                      <a:r>
                        <a:rPr lang="en-US" sz="1200" dirty="0" err="1">
                          <a:effectLst/>
                        </a:rPr>
                        <a:t>Rd,addressing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載入</a:t>
                      </a:r>
                      <a:r>
                        <a:rPr lang="en-US" sz="1200">
                          <a:effectLst/>
                        </a:rPr>
                        <a:t>Byte (</a:t>
                      </a:r>
                      <a:r>
                        <a:rPr lang="zh-TW" altLang="en-US" sz="1200">
                          <a:effectLst/>
                        </a:rPr>
                        <a:t>以使用者模式</a:t>
                      </a:r>
                      <a:r>
                        <a:rPr lang="en-US" altLang="zh-TW" sz="1200">
                          <a:effectLst/>
                        </a:rPr>
                        <a:t>)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Rd&lt;=[addressing]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526585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LDR{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}H </a:t>
                      </a:r>
                      <a:r>
                        <a:rPr lang="en-US" sz="1200" dirty="0" err="1">
                          <a:effectLst/>
                        </a:rPr>
                        <a:t>Rd,addressing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載入半字組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Rd&lt;=[addressing]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504698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LDR{cond}SB Rd,addressing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載入 </a:t>
                      </a:r>
                      <a:r>
                        <a:rPr lang="en-US" altLang="zh-TW" sz="1200">
                          <a:effectLst/>
                        </a:rPr>
                        <a:t>byte (</a:t>
                      </a:r>
                      <a:r>
                        <a:rPr lang="zh-TW" altLang="en-US" sz="1200">
                          <a:effectLst/>
                        </a:rPr>
                        <a:t>有正負號</a:t>
                      </a:r>
                      <a:r>
                        <a:rPr lang="en-US" altLang="zh-TW" sz="1200">
                          <a:effectLst/>
                        </a:rPr>
                        <a:t>)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Rd&lt;=[addressing]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525178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LDR{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}SH </a:t>
                      </a:r>
                      <a:r>
                        <a:rPr lang="en-US" sz="1200" dirty="0" err="1">
                          <a:effectLst/>
                        </a:rPr>
                        <a:t>Rd,addressing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載入半字組 </a:t>
                      </a:r>
                      <a:r>
                        <a:rPr lang="en-US" altLang="zh-TW" sz="1200">
                          <a:effectLst/>
                        </a:rPr>
                        <a:t>(</a:t>
                      </a:r>
                      <a:r>
                        <a:rPr lang="zh-TW" altLang="en-US" sz="1200">
                          <a:effectLst/>
                        </a:rPr>
                        <a:t>有正負號</a:t>
                      </a:r>
                      <a:r>
                        <a:rPr lang="en-US" altLang="zh-TW" sz="1200">
                          <a:effectLst/>
                        </a:rPr>
                        <a:t>)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Rd&lt;=[addressing]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944207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STR{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 </a:t>
                      </a:r>
                      <a:r>
                        <a:rPr lang="en-US" sz="1200" dirty="0" err="1">
                          <a:effectLst/>
                        </a:rPr>
                        <a:t>Rd,addressing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儲存</a:t>
                      </a:r>
                      <a:r>
                        <a:rPr lang="en-US" sz="1200">
                          <a:effectLst/>
                        </a:rPr>
                        <a:t>Word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[addressing]&lt;=Rd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75979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STRB{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 </a:t>
                      </a:r>
                      <a:r>
                        <a:rPr lang="en-US" sz="1200" dirty="0" err="1">
                          <a:effectLst/>
                        </a:rPr>
                        <a:t>Rd,addressing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儲存</a:t>
                      </a:r>
                      <a:r>
                        <a:rPr lang="en-US" sz="1200">
                          <a:effectLst/>
                        </a:rPr>
                        <a:t>Byte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[addressing]&lt;=Rd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997745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STR{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}T </a:t>
                      </a:r>
                      <a:r>
                        <a:rPr lang="en-US" sz="1200" dirty="0" err="1">
                          <a:effectLst/>
                        </a:rPr>
                        <a:t>Rd,addressing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儲存</a:t>
                      </a:r>
                      <a:r>
                        <a:rPr lang="en-US" sz="1200">
                          <a:effectLst/>
                        </a:rPr>
                        <a:t>Word (</a:t>
                      </a:r>
                      <a:r>
                        <a:rPr lang="zh-TW" altLang="en-US" sz="1200">
                          <a:effectLst/>
                        </a:rPr>
                        <a:t>以使用者模式</a:t>
                      </a:r>
                      <a:r>
                        <a:rPr lang="en-US" altLang="zh-TW" sz="1200">
                          <a:effectLst/>
                        </a:rPr>
                        <a:t>)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[addressing]&lt;=Rd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324708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STR{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}BT </a:t>
                      </a:r>
                      <a:r>
                        <a:rPr lang="en-US" sz="1200" dirty="0" err="1">
                          <a:effectLst/>
                        </a:rPr>
                        <a:t>Rd,addressing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儲存</a:t>
                      </a:r>
                      <a:r>
                        <a:rPr lang="en-US" sz="1200">
                          <a:effectLst/>
                        </a:rPr>
                        <a:t>byte (</a:t>
                      </a:r>
                      <a:r>
                        <a:rPr lang="zh-TW" altLang="en-US" sz="1200">
                          <a:effectLst/>
                        </a:rPr>
                        <a:t>以使用者模式</a:t>
                      </a:r>
                      <a:r>
                        <a:rPr lang="en-US" altLang="zh-TW" sz="1200">
                          <a:effectLst/>
                        </a:rPr>
                        <a:t>)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[addressing]&lt;=Rd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080390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STR{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}H </a:t>
                      </a:r>
                      <a:r>
                        <a:rPr lang="en-US" sz="1200" dirty="0" err="1">
                          <a:effectLst/>
                        </a:rPr>
                        <a:t>Rd,addressing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儲存半字組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[addressing]&lt;=Rd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271507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LDM{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}{mode} Rn{!},</a:t>
                      </a:r>
                      <a:r>
                        <a:rPr lang="en-US" sz="1200" dirty="0" err="1">
                          <a:effectLst/>
                        </a:rPr>
                        <a:t>reglist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多暫存器載入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reglist&lt;=[Rn…],Rn </a:t>
                      </a:r>
                      <a:r>
                        <a:rPr lang="zh-TW" altLang="en-US" sz="1200">
                          <a:effectLst/>
                        </a:rPr>
                        <a:t>寫回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814171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STM{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}{mode} Rn{!},</a:t>
                      </a:r>
                      <a:r>
                        <a:rPr lang="en-US" sz="1200" dirty="0" err="1">
                          <a:effectLst/>
                        </a:rPr>
                        <a:t>reglist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>
                          <a:effectLst/>
                        </a:rPr>
                        <a:t>多暫存器儲存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[Rn…]&lt;=reglist, Rn </a:t>
                      </a:r>
                      <a:r>
                        <a:rPr lang="zh-TW" altLang="en-US" sz="1200">
                          <a:effectLst/>
                        </a:rPr>
                        <a:t>寫回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579236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SWP{</a:t>
                      </a:r>
                      <a:r>
                        <a:rPr lang="en-US" sz="1200" dirty="0" err="1">
                          <a:effectLst/>
                        </a:rPr>
                        <a:t>cond</a:t>
                      </a:r>
                      <a:r>
                        <a:rPr lang="en-US" sz="1200" dirty="0">
                          <a:effectLst/>
                        </a:rPr>
                        <a:t>} </a:t>
                      </a:r>
                      <a:r>
                        <a:rPr lang="en-US" sz="1200" dirty="0" err="1">
                          <a:effectLst/>
                        </a:rPr>
                        <a:t>Rd,Rm,Rn</a:t>
                      </a:r>
                      <a:endParaRPr lang="en-US" sz="1200" dirty="0">
                        <a:effectLst/>
                      </a:endParaRP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</a:rPr>
                        <a:t>暫存器和記憶體字資料交換指令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Rd&lt;=[Rn],[Rn]&lt;=Rm (Rn≠Rd</a:t>
                      </a:r>
                      <a:r>
                        <a:rPr lang="zh-TW" altLang="en-US" sz="1200">
                          <a:effectLst/>
                        </a:rPr>
                        <a:t>或</a:t>
                      </a:r>
                      <a:r>
                        <a:rPr lang="en-US" sz="1200">
                          <a:effectLst/>
                        </a:rPr>
                        <a:t>Rm)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481843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SWP{cond}B Rd,Rm,Rn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</a:rPr>
                        <a:t>暫存器和記憶體位元組資料交換指令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Rd&lt;=[Rn],[Rn]&lt;=Rm (</a:t>
                      </a:r>
                      <a:r>
                        <a:rPr lang="en-US" sz="1200" dirty="0" err="1">
                          <a:effectLst/>
                        </a:rPr>
                        <a:t>Rn≠Rd</a:t>
                      </a:r>
                      <a:r>
                        <a:rPr lang="zh-TW" altLang="en-US" sz="1200" dirty="0">
                          <a:effectLst/>
                        </a:rPr>
                        <a:t>或</a:t>
                      </a:r>
                      <a:r>
                        <a:rPr lang="en-US" sz="1200" dirty="0">
                          <a:effectLst/>
                        </a:rPr>
                        <a:t>Rm)</a:t>
                      </a:r>
                    </a:p>
                  </a:txBody>
                  <a:tcPr marL="61286" marR="61286" marT="30643" marB="30643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3087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33925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B1C1092-3F2E-4E79-9EF7-E2DB5D36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ARM</a:t>
            </a:r>
            <a:r>
              <a:rPr lang="zh-TW" altLang="en-US" b="1" dirty="0"/>
              <a:t>的指令集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00AA046F-DD5D-43C4-8EA8-444F2552E0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47282819"/>
              </p:ext>
            </p:extLst>
          </p:nvPr>
        </p:nvGraphicFramePr>
        <p:xfrm>
          <a:off x="998290" y="1776510"/>
          <a:ext cx="10209402" cy="4391520"/>
        </p:xfrm>
        <a:graphic>
          <a:graphicData uri="http://schemas.openxmlformats.org/drawingml/2006/table">
            <a:tbl>
              <a:tblPr/>
              <a:tblGrid>
                <a:gridCol w="3403134">
                  <a:extLst>
                    <a:ext uri="{9D8B030D-6E8A-4147-A177-3AD203B41FA5}">
                      <a16:colId xmlns:a16="http://schemas.microsoft.com/office/drawing/2014/main" xmlns="" val="207290744"/>
                    </a:ext>
                  </a:extLst>
                </a:gridCol>
                <a:gridCol w="3403134">
                  <a:extLst>
                    <a:ext uri="{9D8B030D-6E8A-4147-A177-3AD203B41FA5}">
                      <a16:colId xmlns:a16="http://schemas.microsoft.com/office/drawing/2014/main" xmlns="" val="3214249721"/>
                    </a:ext>
                  </a:extLst>
                </a:gridCol>
                <a:gridCol w="3403134">
                  <a:extLst>
                    <a:ext uri="{9D8B030D-6E8A-4147-A177-3AD203B41FA5}">
                      <a16:colId xmlns:a16="http://schemas.microsoft.com/office/drawing/2014/main" xmlns="" val="1373026250"/>
                    </a:ext>
                  </a:extLst>
                </a:gridCol>
              </a:tblGrid>
              <a:tr h="313680"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100" dirty="0">
                          <a:solidFill>
                            <a:schemeClr val="tx1"/>
                          </a:solidFill>
                          <a:effectLst/>
                        </a:rPr>
                        <a:t>分支指令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3751987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B{</a:t>
                      </a:r>
                      <a:r>
                        <a:rPr lang="en-US" sz="1100" dirty="0" err="1">
                          <a:effectLst/>
                        </a:rPr>
                        <a:t>cond</a:t>
                      </a:r>
                      <a:r>
                        <a:rPr lang="en-US" sz="1100" dirty="0">
                          <a:effectLst/>
                        </a:rPr>
                        <a:t>} label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分支指令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PC&lt;=label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0979656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BL{</a:t>
                      </a:r>
                      <a:r>
                        <a:rPr lang="en-US" sz="1100" dirty="0" err="1">
                          <a:effectLst/>
                        </a:rPr>
                        <a:t>cond</a:t>
                      </a:r>
                      <a:r>
                        <a:rPr lang="en-US" sz="1100" dirty="0">
                          <a:effectLst/>
                        </a:rPr>
                        <a:t>} label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帶連接的分支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LR&lt;=PC-4,PClabel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8994824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BX{</a:t>
                      </a:r>
                      <a:r>
                        <a:rPr lang="en-US" sz="1100" dirty="0" err="1">
                          <a:effectLst/>
                        </a:rPr>
                        <a:t>cond</a:t>
                      </a:r>
                      <a:r>
                        <a:rPr lang="en-US" sz="1100" dirty="0">
                          <a:effectLst/>
                        </a:rPr>
                        <a:t>} label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帶狀態的分支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>
                          <a:effectLst/>
                        </a:rPr>
                        <a:t>PC&lt;=label, </a:t>
                      </a:r>
                      <a:r>
                        <a:rPr lang="zh-TW" altLang="en-US" sz="1100">
                          <a:effectLst/>
                        </a:rPr>
                        <a:t>切換處理器狀態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3569411"/>
                  </a:ext>
                </a:extLst>
              </a:tr>
              <a:tr h="313680"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100" dirty="0">
                          <a:effectLst/>
                        </a:rPr>
                        <a:t>其他指令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947028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SWI{</a:t>
                      </a:r>
                      <a:r>
                        <a:rPr lang="en-US" sz="1100" dirty="0" err="1">
                          <a:effectLst/>
                        </a:rPr>
                        <a:t>cond</a:t>
                      </a:r>
                      <a:r>
                        <a:rPr lang="en-US" sz="1100" dirty="0">
                          <a:effectLst/>
                        </a:rPr>
                        <a:t>} immed_24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軟中斷指令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產生軟中斷，處理器進入管理模式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9372091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MRS{</a:t>
                      </a:r>
                      <a:r>
                        <a:rPr lang="en-US" sz="1100" dirty="0" err="1">
                          <a:effectLst/>
                        </a:rPr>
                        <a:t>cond</a:t>
                      </a:r>
                      <a:r>
                        <a:rPr lang="en-US" sz="1100" dirty="0">
                          <a:effectLst/>
                        </a:rPr>
                        <a:t>} </a:t>
                      </a:r>
                      <a:r>
                        <a:rPr lang="en-US" sz="1100" dirty="0" err="1">
                          <a:effectLst/>
                        </a:rPr>
                        <a:t>Rd,psr</a:t>
                      </a:r>
                      <a:endParaRPr lang="en-US" sz="1100" dirty="0">
                        <a:effectLst/>
                      </a:endParaRP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讀狀態暫存器指令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Rd&lt;=psr,psr</a:t>
                      </a:r>
                      <a:r>
                        <a:rPr lang="zh-TW" altLang="en-US" sz="1100">
                          <a:effectLst/>
                        </a:rPr>
                        <a:t>為 </a:t>
                      </a:r>
                      <a:r>
                        <a:rPr lang="en-US" sz="1100">
                          <a:effectLst/>
                        </a:rPr>
                        <a:t>CPSR </a:t>
                      </a:r>
                      <a:r>
                        <a:rPr lang="zh-TW" altLang="en-US" sz="1100">
                          <a:effectLst/>
                        </a:rPr>
                        <a:t>或 </a:t>
                      </a:r>
                      <a:r>
                        <a:rPr lang="en-US" sz="1100">
                          <a:effectLst/>
                        </a:rPr>
                        <a:t>SPSR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8754631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MSR{</a:t>
                      </a:r>
                      <a:r>
                        <a:rPr lang="en-US" sz="1100" dirty="0" err="1">
                          <a:effectLst/>
                        </a:rPr>
                        <a:t>cond</a:t>
                      </a:r>
                      <a:r>
                        <a:rPr lang="en-US" sz="1100" dirty="0">
                          <a:effectLst/>
                        </a:rPr>
                        <a:t>} </a:t>
                      </a:r>
                      <a:r>
                        <a:rPr lang="en-US" sz="1100" dirty="0" err="1">
                          <a:effectLst/>
                        </a:rPr>
                        <a:t>psr_fields,Rd</a:t>
                      </a:r>
                      <a:r>
                        <a:rPr lang="en-US" sz="1100" dirty="0">
                          <a:effectLst/>
                        </a:rPr>
                        <a:t>/#immend_8r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寫狀態暫存器指令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psr_fields&lt;=Rd/#immed_8r,p </a:t>
                      </a:r>
                      <a:r>
                        <a:rPr lang="zh-TW" altLang="en-US" sz="1100">
                          <a:effectLst/>
                        </a:rPr>
                        <a:t>為 </a:t>
                      </a:r>
                      <a:r>
                        <a:rPr lang="en-US" sz="1100">
                          <a:effectLst/>
                        </a:rPr>
                        <a:t>CPSR </a:t>
                      </a:r>
                      <a:r>
                        <a:rPr lang="zh-TW" altLang="en-US" sz="1100">
                          <a:effectLst/>
                        </a:rPr>
                        <a:t>或 </a:t>
                      </a:r>
                      <a:r>
                        <a:rPr lang="en-US" sz="1100">
                          <a:effectLst/>
                        </a:rPr>
                        <a:t>SPSR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7354843"/>
                  </a:ext>
                </a:extLst>
              </a:tr>
              <a:tr h="313680"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100" dirty="0">
                          <a:effectLst/>
                        </a:rPr>
                        <a:t>協同處理器指令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1786886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CDP{</a:t>
                      </a:r>
                      <a:r>
                        <a:rPr lang="en-US" sz="1100" dirty="0" err="1">
                          <a:effectLst/>
                        </a:rPr>
                        <a:t>cond</a:t>
                      </a:r>
                      <a:r>
                        <a:rPr lang="en-US" sz="1100" dirty="0">
                          <a:effectLst/>
                        </a:rPr>
                        <a:t>} coproc,opcode1,CRd,CRn,CRm(,opcode2)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協同處理器資料操作指令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取決於協同處理器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0301441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LDC{</a:t>
                      </a:r>
                      <a:r>
                        <a:rPr lang="en-US" sz="1100" dirty="0" err="1">
                          <a:effectLst/>
                        </a:rPr>
                        <a:t>cond</a:t>
                      </a:r>
                      <a:r>
                        <a:rPr lang="en-US" sz="1100" dirty="0">
                          <a:effectLst/>
                        </a:rPr>
                        <a:t>}{L} </a:t>
                      </a:r>
                      <a:r>
                        <a:rPr lang="en-US" sz="1100" dirty="0" err="1">
                          <a:effectLst/>
                        </a:rPr>
                        <a:t>coproc,CRd</a:t>
                      </a:r>
                      <a:r>
                        <a:rPr lang="en-US" sz="1100" dirty="0">
                          <a:effectLst/>
                        </a:rPr>
                        <a:t>,&lt;</a:t>
                      </a:r>
                      <a:r>
                        <a:rPr lang="zh-TW" altLang="en-US" sz="1100" dirty="0">
                          <a:effectLst/>
                        </a:rPr>
                        <a:t>地址</a:t>
                      </a:r>
                      <a:r>
                        <a:rPr lang="en-US" altLang="zh-TW" sz="1100" dirty="0">
                          <a:effectLst/>
                        </a:rPr>
                        <a:t>&gt;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協同處理器資料讀取指令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取決於協同處理器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30281985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STC{cond}{L} coproc,CRd,&lt;</a:t>
                      </a:r>
                      <a:r>
                        <a:rPr lang="zh-TW" altLang="en-US" sz="1100">
                          <a:effectLst/>
                        </a:rPr>
                        <a:t>地址</a:t>
                      </a:r>
                      <a:r>
                        <a:rPr lang="en-US" altLang="zh-TW" sz="1100">
                          <a:effectLst/>
                        </a:rPr>
                        <a:t>&gt;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協同處理器資料寫入指令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取決於協同處理器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0236434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MCR{</a:t>
                      </a:r>
                      <a:r>
                        <a:rPr lang="en-US" sz="1100" dirty="0" err="1">
                          <a:effectLst/>
                        </a:rPr>
                        <a:t>cond</a:t>
                      </a:r>
                      <a:r>
                        <a:rPr lang="en-US" sz="1100" dirty="0">
                          <a:effectLst/>
                        </a:rPr>
                        <a:t>} </a:t>
                      </a:r>
                      <a:r>
                        <a:rPr lang="en-US" sz="1100" dirty="0" err="1">
                          <a:effectLst/>
                        </a:rPr>
                        <a:t>coproc,opcodel,Rd,CRn,CRm</a:t>
                      </a:r>
                      <a:r>
                        <a:rPr lang="en-US" sz="1100" dirty="0">
                          <a:effectLst/>
                        </a:rPr>
                        <a:t>{,opcode2}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>
                          <a:effectLst/>
                        </a:rPr>
                        <a:t>ARM</a:t>
                      </a:r>
                      <a:r>
                        <a:rPr lang="zh-TW" altLang="en-US" sz="1100">
                          <a:effectLst/>
                        </a:rPr>
                        <a:t>暫存器到協同處理器暫存器的資料傳送指令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effectLst/>
                        </a:rPr>
                        <a:t>取決於協同處理器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1591120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</a:rPr>
                        <a:t>MRC{</a:t>
                      </a:r>
                      <a:r>
                        <a:rPr lang="en-US" sz="1100" dirty="0" err="1">
                          <a:effectLst/>
                        </a:rPr>
                        <a:t>cond</a:t>
                      </a:r>
                      <a:r>
                        <a:rPr lang="en-US" sz="1100" dirty="0">
                          <a:effectLst/>
                        </a:rPr>
                        <a:t>} </a:t>
                      </a:r>
                      <a:r>
                        <a:rPr lang="en-US" sz="1100" dirty="0" err="1">
                          <a:effectLst/>
                        </a:rPr>
                        <a:t>coproc,opcodel,Rd,CRn,CRm</a:t>
                      </a:r>
                      <a:r>
                        <a:rPr lang="en-US" sz="1100" dirty="0">
                          <a:effectLst/>
                        </a:rPr>
                        <a:t>{,opcode2}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dirty="0">
                          <a:effectLst/>
                        </a:rPr>
                        <a:t>協同處理器暫存器到</a:t>
                      </a:r>
                      <a:r>
                        <a:rPr lang="en-US" altLang="zh-TW" sz="1100" dirty="0">
                          <a:effectLst/>
                        </a:rPr>
                        <a:t>ARM</a:t>
                      </a:r>
                      <a:r>
                        <a:rPr lang="zh-TW" altLang="en-US" sz="1100" dirty="0">
                          <a:effectLst/>
                        </a:rPr>
                        <a:t>暫存器的資料傳送指令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dirty="0">
                          <a:effectLst/>
                        </a:rPr>
                        <a:t>取決於協同處理器</a:t>
                      </a:r>
                    </a:p>
                  </a:txBody>
                  <a:tcPr marL="54392" marR="54392" marT="27196" marB="27196"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35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42773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D8CFA66-579A-4FA3-845E-02140A70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指令示範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59F5F9A-7B9B-400C-AE88-68018600C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9480" cy="4351338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int</a:t>
            </a:r>
            <a:r>
              <a:rPr lang="en-US" altLang="zh-TW" dirty="0"/>
              <a:t> x=10;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y=8;</a:t>
            </a:r>
            <a:endParaRPr lang="es-ES" altLang="zh-TW" dirty="0"/>
          </a:p>
          <a:p>
            <a:r>
              <a:rPr lang="es-ES" altLang="zh-TW" dirty="0"/>
              <a:t>if (y&lt;x)</a:t>
            </a:r>
          </a:p>
          <a:p>
            <a:r>
              <a:rPr lang="es-ES" altLang="zh-TW" dirty="0"/>
              <a:t>   x = y;</a:t>
            </a:r>
          </a:p>
          <a:p>
            <a:r>
              <a:rPr lang="es-ES" altLang="zh-TW" dirty="0"/>
              <a:t>else</a:t>
            </a:r>
          </a:p>
          <a:p>
            <a:r>
              <a:rPr lang="es-ES" altLang="zh-TW" dirty="0"/>
              <a:t>   y=x;</a:t>
            </a:r>
          </a:p>
          <a:p>
            <a:endParaRPr lang="en-US" altLang="zh-TW" dirty="0"/>
          </a:p>
          <a:p>
            <a:endParaRPr lang="pt-BR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2F857AB-F4EA-4831-AFFE-6299A02DE07D}"/>
              </a:ext>
            </a:extLst>
          </p:cNvPr>
          <p:cNvSpPr/>
          <p:nvPr/>
        </p:nvSpPr>
        <p:spPr>
          <a:xfrm>
            <a:off x="5447252" y="1780505"/>
            <a:ext cx="647042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MOV 	r3, #10               //10</a:t>
            </a:r>
            <a:r>
              <a:rPr lang="zh-TW" altLang="en-US" dirty="0"/>
              <a:t>→</a:t>
            </a:r>
            <a:r>
              <a:rPr lang="en-US" altLang="zh-TW" dirty="0"/>
              <a:t>r3		 E3 A0 30 0A</a:t>
            </a:r>
            <a:endParaRPr lang="pt-BR" altLang="zh-TW" dirty="0"/>
          </a:p>
          <a:p>
            <a:r>
              <a:rPr lang="pt-BR" altLang="zh-TW" dirty="0"/>
              <a:t>STR	r3, [r1, #8]          //r3</a:t>
            </a:r>
            <a:r>
              <a:rPr lang="zh-TW" altLang="en-US" dirty="0"/>
              <a:t>→</a:t>
            </a:r>
            <a:r>
              <a:rPr lang="en-US" altLang="zh-TW" dirty="0"/>
              <a:t>[r1+8]		 E5 81 30 08</a:t>
            </a:r>
            <a:endParaRPr lang="pt-BR" altLang="zh-TW" dirty="0"/>
          </a:p>
          <a:p>
            <a:r>
              <a:rPr lang="pt-BR" altLang="zh-TW" dirty="0"/>
              <a:t>MOV 	r3, #8                 //8</a:t>
            </a:r>
            <a:r>
              <a:rPr lang="zh-TW" altLang="en-US" dirty="0"/>
              <a:t>→</a:t>
            </a:r>
            <a:r>
              <a:rPr lang="en-US" altLang="zh-TW" dirty="0"/>
              <a:t>r3		 E3 A0 30 08</a:t>
            </a:r>
            <a:endParaRPr lang="pt-BR" altLang="zh-TW" dirty="0"/>
          </a:p>
          <a:p>
            <a:r>
              <a:rPr lang="pt-BR" altLang="zh-TW" dirty="0"/>
              <a:t>STR 	r3, [r1, #12]     //r</a:t>
            </a:r>
            <a:r>
              <a:rPr lang="en-US" altLang="zh-TW" dirty="0"/>
              <a:t>3</a:t>
            </a:r>
            <a:r>
              <a:rPr lang="zh-TW" altLang="en-US" dirty="0"/>
              <a:t>→</a:t>
            </a:r>
            <a:r>
              <a:rPr lang="en-US" altLang="zh-TW" dirty="0"/>
              <a:t>[r1+12]		 E5 81 30 0C</a:t>
            </a:r>
          </a:p>
          <a:p>
            <a:r>
              <a:rPr lang="pt-BR" altLang="zh-TW" dirty="0"/>
              <a:t>LDR 	r2, [r</a:t>
            </a:r>
            <a:r>
              <a:rPr lang="en-US" altLang="zh-TW" dirty="0"/>
              <a:t>1</a:t>
            </a:r>
            <a:r>
              <a:rPr lang="pt-BR" altLang="zh-TW" dirty="0"/>
              <a:t>, #8]   </a:t>
            </a:r>
            <a:r>
              <a:rPr lang="zh-TW" altLang="en-US" dirty="0"/>
              <a:t>   </a:t>
            </a:r>
            <a:r>
              <a:rPr lang="en-US" altLang="zh-TW" dirty="0"/>
              <a:t>//</a:t>
            </a:r>
            <a:r>
              <a:rPr lang="pt-BR" altLang="zh-TW" dirty="0"/>
              <a:t> [r1+8]</a:t>
            </a:r>
            <a:r>
              <a:rPr lang="zh-TW" altLang="en-US" dirty="0"/>
              <a:t>→</a:t>
            </a:r>
            <a:r>
              <a:rPr lang="en-US" altLang="zh-TW" dirty="0"/>
              <a:t>r2		 E5 91 20 08</a:t>
            </a:r>
            <a:endParaRPr lang="pt-BR" altLang="zh-TW" dirty="0"/>
          </a:p>
          <a:p>
            <a:r>
              <a:rPr lang="pt-BR" altLang="zh-TW" dirty="0"/>
              <a:t>LDR 	r3, [r1, #12]    // [r1+12]</a:t>
            </a:r>
            <a:r>
              <a:rPr lang="zh-TW" altLang="en-US" dirty="0"/>
              <a:t>→</a:t>
            </a:r>
            <a:r>
              <a:rPr lang="en-US" altLang="zh-TW" dirty="0"/>
              <a:t>r3		 E5 91 30 0C</a:t>
            </a:r>
            <a:endParaRPr lang="pt-BR" altLang="zh-TW" dirty="0"/>
          </a:p>
          <a:p>
            <a:r>
              <a:rPr lang="pt-BR" altLang="zh-TW" dirty="0"/>
              <a:t>CMP 	r2, r3</a:t>
            </a:r>
            <a:r>
              <a:rPr lang="zh-TW" altLang="en-US" dirty="0"/>
              <a:t>               </a:t>
            </a:r>
            <a:r>
              <a:rPr lang="en-US" altLang="zh-TW" dirty="0"/>
              <a:t>//r2-r3		 E1 52 00 03</a:t>
            </a:r>
            <a:endParaRPr lang="pt-BR" altLang="zh-TW" dirty="0"/>
          </a:p>
          <a:p>
            <a:r>
              <a:rPr lang="pt-BR" altLang="zh-TW" dirty="0"/>
              <a:t>BLE 	.L3                   //if(&lt;=0) branch to .L3	 DA 00 01 11</a:t>
            </a:r>
          </a:p>
          <a:p>
            <a:r>
              <a:rPr lang="pt-BR" altLang="zh-TW" dirty="0"/>
              <a:t>LDR 	r3, [r1, #8]     //[r1+8]</a:t>
            </a:r>
            <a:r>
              <a:rPr lang="zh-TW" altLang="en-US" dirty="0"/>
              <a:t>→</a:t>
            </a:r>
            <a:r>
              <a:rPr lang="en-US" altLang="zh-TW" dirty="0"/>
              <a:t>r3		 E5 91 30 08</a:t>
            </a:r>
            <a:endParaRPr lang="pt-BR" altLang="zh-TW" dirty="0"/>
          </a:p>
          <a:p>
            <a:r>
              <a:rPr lang="pt-BR" altLang="zh-TW" dirty="0"/>
              <a:t>STR 	r3, [r1, #12]   //r</a:t>
            </a:r>
            <a:r>
              <a:rPr lang="en-US" altLang="zh-TW" dirty="0"/>
              <a:t>3</a:t>
            </a:r>
            <a:r>
              <a:rPr lang="zh-TW" altLang="en-US" dirty="0"/>
              <a:t>→</a:t>
            </a:r>
            <a:r>
              <a:rPr lang="en-US" altLang="zh-TW" dirty="0"/>
              <a:t>[r1+12]		 E5 81 30 0C</a:t>
            </a:r>
            <a:endParaRPr lang="pt-BR" altLang="zh-TW" dirty="0"/>
          </a:p>
          <a:p>
            <a:r>
              <a:rPr lang="pt-BR" altLang="zh-TW" dirty="0"/>
              <a:t>.L3:</a:t>
            </a:r>
          </a:p>
          <a:p>
            <a:r>
              <a:rPr lang="pt-BR" altLang="zh-TW" dirty="0"/>
              <a:t>LDR 	r3, [r1, #12]     //[r1+12]</a:t>
            </a:r>
            <a:r>
              <a:rPr lang="zh-TW" altLang="en-US" dirty="0"/>
              <a:t>→</a:t>
            </a:r>
            <a:r>
              <a:rPr lang="en-US" altLang="zh-TW" dirty="0"/>
              <a:t>r3		 E5 91 30 0C</a:t>
            </a:r>
            <a:endParaRPr lang="pt-BR" altLang="zh-TW" dirty="0"/>
          </a:p>
          <a:p>
            <a:r>
              <a:rPr lang="pt-BR" altLang="zh-TW" dirty="0"/>
              <a:t>STR 	r3, [r1, #8]   //r</a:t>
            </a:r>
            <a:r>
              <a:rPr lang="en-US" altLang="zh-TW" dirty="0"/>
              <a:t>3</a:t>
            </a:r>
            <a:r>
              <a:rPr lang="zh-TW" altLang="en-US" dirty="0"/>
              <a:t>→</a:t>
            </a:r>
            <a:r>
              <a:rPr lang="en-US" altLang="zh-TW" dirty="0"/>
              <a:t>[r1+8]		 E5 81 30 08</a:t>
            </a:r>
            <a:endParaRPr lang="pt-BR" altLang="zh-TW" dirty="0"/>
          </a:p>
        </p:txBody>
      </p:sp>
      <p:sp>
        <p:nvSpPr>
          <p:cNvPr id="5" name="左大括弧 4">
            <a:extLst>
              <a:ext uri="{FF2B5EF4-FFF2-40B4-BE49-F238E27FC236}">
                <a16:creationId xmlns:a16="http://schemas.microsoft.com/office/drawing/2014/main" xmlns="" id="{E5E9462B-82C0-4322-88AC-6BC3A57EA8AB}"/>
              </a:ext>
            </a:extLst>
          </p:cNvPr>
          <p:cNvSpPr/>
          <p:nvPr/>
        </p:nvSpPr>
        <p:spPr>
          <a:xfrm>
            <a:off x="5447252" y="1912690"/>
            <a:ext cx="45719" cy="41944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大括弧 5">
            <a:extLst>
              <a:ext uri="{FF2B5EF4-FFF2-40B4-BE49-F238E27FC236}">
                <a16:creationId xmlns:a16="http://schemas.microsoft.com/office/drawing/2014/main" xmlns="" id="{AC0FD96C-9D9F-467C-A37B-439D7C64B093}"/>
              </a:ext>
            </a:extLst>
          </p:cNvPr>
          <p:cNvSpPr/>
          <p:nvPr/>
        </p:nvSpPr>
        <p:spPr>
          <a:xfrm>
            <a:off x="5424392" y="2467076"/>
            <a:ext cx="45719" cy="41944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左大括弧 6">
            <a:extLst>
              <a:ext uri="{FF2B5EF4-FFF2-40B4-BE49-F238E27FC236}">
                <a16:creationId xmlns:a16="http://schemas.microsoft.com/office/drawing/2014/main" xmlns="" id="{C9BC1DF0-3342-4F46-A3E8-081C2AFE24D6}"/>
              </a:ext>
            </a:extLst>
          </p:cNvPr>
          <p:cNvSpPr/>
          <p:nvPr/>
        </p:nvSpPr>
        <p:spPr>
          <a:xfrm>
            <a:off x="5414324" y="3021462"/>
            <a:ext cx="78647" cy="96330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xmlns="" id="{A052CDB7-F572-4506-85AF-F8124A2D8977}"/>
              </a:ext>
            </a:extLst>
          </p:cNvPr>
          <p:cNvSpPr/>
          <p:nvPr/>
        </p:nvSpPr>
        <p:spPr>
          <a:xfrm>
            <a:off x="5414324" y="4119708"/>
            <a:ext cx="45719" cy="41944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585BF8C4-99C1-4DE9-B48B-F41CC155F9D8}"/>
              </a:ext>
            </a:extLst>
          </p:cNvPr>
          <p:cNvCxnSpPr>
            <a:endCxn id="5" idx="1"/>
          </p:cNvCxnSpPr>
          <p:nvPr/>
        </p:nvCxnSpPr>
        <p:spPr>
          <a:xfrm>
            <a:off x="2474752" y="2122414"/>
            <a:ext cx="29725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7A58ABFB-C2F0-42A8-B0AB-9EADEF632434}"/>
              </a:ext>
            </a:extLst>
          </p:cNvPr>
          <p:cNvCxnSpPr>
            <a:cxnSpLocks/>
          </p:cNvCxnSpPr>
          <p:nvPr/>
        </p:nvCxnSpPr>
        <p:spPr>
          <a:xfrm>
            <a:off x="2348917" y="2571938"/>
            <a:ext cx="3024860" cy="1048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8D9E97AC-2C00-497E-BF26-6372C2DB0C82}"/>
              </a:ext>
            </a:extLst>
          </p:cNvPr>
          <p:cNvCxnSpPr>
            <a:cxnSpLocks/>
          </p:cNvCxnSpPr>
          <p:nvPr/>
        </p:nvCxnSpPr>
        <p:spPr>
          <a:xfrm>
            <a:off x="2248250" y="3121061"/>
            <a:ext cx="3073167" cy="382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xmlns="" id="{FBA26089-0EE4-48B4-857B-485E9B0D7D3E}"/>
              </a:ext>
            </a:extLst>
          </p:cNvPr>
          <p:cNvCxnSpPr>
            <a:cxnSpLocks/>
          </p:cNvCxnSpPr>
          <p:nvPr/>
        </p:nvCxnSpPr>
        <p:spPr>
          <a:xfrm>
            <a:off x="2189527" y="3638054"/>
            <a:ext cx="3131890" cy="691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大括弧 13">
            <a:extLst>
              <a:ext uri="{FF2B5EF4-FFF2-40B4-BE49-F238E27FC236}">
                <a16:creationId xmlns:a16="http://schemas.microsoft.com/office/drawing/2014/main" xmlns="" id="{D28300EF-63C9-4BF6-A2E5-BF742CF56A83}"/>
              </a:ext>
            </a:extLst>
          </p:cNvPr>
          <p:cNvSpPr/>
          <p:nvPr/>
        </p:nvSpPr>
        <p:spPr>
          <a:xfrm>
            <a:off x="5437183" y="4912119"/>
            <a:ext cx="45719" cy="41944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xmlns="" id="{CA03FA79-2210-4034-9316-77566F4E4A66}"/>
              </a:ext>
            </a:extLst>
          </p:cNvPr>
          <p:cNvCxnSpPr>
            <a:cxnSpLocks/>
          </p:cNvCxnSpPr>
          <p:nvPr/>
        </p:nvCxnSpPr>
        <p:spPr>
          <a:xfrm>
            <a:off x="2014757" y="4621875"/>
            <a:ext cx="3306660" cy="499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8354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5DBC7DC-D721-4C0D-8607-6763F37A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指令示範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C6E0DF4-7FA0-4525-B0CC-446CE4D0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TW" dirty="0"/>
              <a:t>While(r1!=0) </a:t>
            </a:r>
          </a:p>
          <a:p>
            <a:r>
              <a:rPr lang="zh-TW" altLang="en-US" dirty="0"/>
              <a:t>   </a:t>
            </a:r>
            <a:r>
              <a:rPr lang="pt-BR" altLang="zh-TW" dirty="0"/>
              <a:t>r1= r0++;</a:t>
            </a:r>
          </a:p>
          <a:p>
            <a:endParaRPr lang="pt-BR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E3E4DFA-3F8B-48B0-86BC-4449B824966D}"/>
              </a:ext>
            </a:extLst>
          </p:cNvPr>
          <p:cNvSpPr/>
          <p:nvPr/>
        </p:nvSpPr>
        <p:spPr>
          <a:xfrm>
            <a:off x="3258982" y="1825625"/>
            <a:ext cx="8262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sz="2400" dirty="0"/>
              <a:t>loop: </a:t>
            </a:r>
          </a:p>
          <a:p>
            <a:r>
              <a:rPr lang="pt-BR" altLang="zh-TW" sz="2400" dirty="0"/>
              <a:t>LDR r1, [r0], #1   //r1</a:t>
            </a:r>
            <a:r>
              <a:rPr lang="zh-TW" altLang="en-US" sz="2400" dirty="0"/>
              <a:t>←</a:t>
            </a:r>
            <a:r>
              <a:rPr lang="en-US" altLang="zh-TW" sz="2400" dirty="0"/>
              <a:t>r0 , r0</a:t>
            </a:r>
            <a:r>
              <a:rPr lang="zh-TW" altLang="en-US" sz="2400" dirty="0"/>
              <a:t>←</a:t>
            </a:r>
            <a:r>
              <a:rPr lang="en-US" altLang="zh-TW" sz="2400" dirty="0"/>
              <a:t>r0+1			 E4 90 10 01</a:t>
            </a:r>
            <a:endParaRPr lang="pt-BR" altLang="zh-TW" sz="2400" dirty="0"/>
          </a:p>
          <a:p>
            <a:r>
              <a:rPr lang="pt-BR" altLang="zh-TW" sz="2400" dirty="0"/>
              <a:t>CMP r1, #0         // r1-0				 E3 51 00 00</a:t>
            </a:r>
          </a:p>
          <a:p>
            <a:r>
              <a:rPr lang="pt-BR" altLang="zh-TW" sz="2400" dirty="0"/>
              <a:t>BNE loop             //if not equal,branch to loop 	 1A FF FF FE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504951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CD10917-9EDF-4F73-9DFD-19F5E3AC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OpCode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447CEB28-ADE0-4FF1-8376-FBB4DFED3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230035" y="180387"/>
            <a:ext cx="6507943" cy="66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238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C29B662-C167-41A4-A375-30F38D4D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OPCode</a:t>
            </a:r>
            <a:r>
              <a:rPr lang="zh-TW" altLang="en-US" dirty="0"/>
              <a:t> 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9D71A58-BC14-4710-9CC3-785F99AD6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	R0,R0,#1</a:t>
            </a:r>
          </a:p>
          <a:p>
            <a:r>
              <a:rPr lang="en-US" altLang="zh-TW" dirty="0"/>
              <a:t>E2 40 00 01</a:t>
            </a:r>
            <a:r>
              <a:rPr lang="en-US" altLang="zh-TW" baseline="-25000" dirty="0"/>
              <a:t>HEX</a:t>
            </a:r>
            <a:r>
              <a:rPr lang="en-US" altLang="zh-TW" dirty="0"/>
              <a:t>=1110 0010 0100 0000 0000 0000 0000 0001</a:t>
            </a:r>
            <a:r>
              <a:rPr lang="en-US" altLang="zh-TW" baseline="-25000" dirty="0"/>
              <a:t>BIN</a:t>
            </a:r>
            <a:endParaRPr lang="zh-TW" altLang="en-US" baseline="-250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2D23A908-06EB-4532-A54B-66FEB0F69F74}"/>
              </a:ext>
            </a:extLst>
          </p:cNvPr>
          <p:cNvCxnSpPr/>
          <p:nvPr/>
        </p:nvCxnSpPr>
        <p:spPr>
          <a:xfrm>
            <a:off x="3408030" y="2732853"/>
            <a:ext cx="7086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619A70E6-D269-4531-9327-9E627BD3D1F8}"/>
              </a:ext>
            </a:extLst>
          </p:cNvPr>
          <p:cNvCxnSpPr>
            <a:cxnSpLocks/>
          </p:cNvCxnSpPr>
          <p:nvPr/>
        </p:nvCxnSpPr>
        <p:spPr>
          <a:xfrm>
            <a:off x="4269090" y="2740473"/>
            <a:ext cx="304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ECDE8EEB-6436-4DE6-898B-E7F7FA96BA6E}"/>
              </a:ext>
            </a:extLst>
          </p:cNvPr>
          <p:cNvCxnSpPr>
            <a:cxnSpLocks/>
          </p:cNvCxnSpPr>
          <p:nvPr/>
        </p:nvCxnSpPr>
        <p:spPr>
          <a:xfrm>
            <a:off x="4620245" y="2740473"/>
            <a:ext cx="15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39A804E3-B427-41C5-A5FB-8806B64457DD}"/>
              </a:ext>
            </a:extLst>
          </p:cNvPr>
          <p:cNvCxnSpPr>
            <a:cxnSpLocks/>
          </p:cNvCxnSpPr>
          <p:nvPr/>
        </p:nvCxnSpPr>
        <p:spPr>
          <a:xfrm>
            <a:off x="4835510" y="2732853"/>
            <a:ext cx="6680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70AED6CD-EE52-4BE7-87CB-D4AA903EF185}"/>
              </a:ext>
            </a:extLst>
          </p:cNvPr>
          <p:cNvCxnSpPr>
            <a:cxnSpLocks/>
          </p:cNvCxnSpPr>
          <p:nvPr/>
        </p:nvCxnSpPr>
        <p:spPr>
          <a:xfrm>
            <a:off x="5579730" y="2732853"/>
            <a:ext cx="1676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EA423B88-2EA4-49F9-A0D6-1E176627103E}"/>
              </a:ext>
            </a:extLst>
          </p:cNvPr>
          <p:cNvCxnSpPr/>
          <p:nvPr/>
        </p:nvCxnSpPr>
        <p:spPr>
          <a:xfrm>
            <a:off x="5831190" y="2732853"/>
            <a:ext cx="7086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xmlns="" id="{5309D64D-902C-4603-AFCC-FDF7AB24CC69}"/>
              </a:ext>
            </a:extLst>
          </p:cNvPr>
          <p:cNvCxnSpPr/>
          <p:nvPr/>
        </p:nvCxnSpPr>
        <p:spPr>
          <a:xfrm>
            <a:off x="6684630" y="2732853"/>
            <a:ext cx="7086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xmlns="" id="{C1D94002-283A-479B-B2D7-9B617270DE55}"/>
              </a:ext>
            </a:extLst>
          </p:cNvPr>
          <p:cNvCxnSpPr>
            <a:cxnSpLocks/>
          </p:cNvCxnSpPr>
          <p:nvPr/>
        </p:nvCxnSpPr>
        <p:spPr>
          <a:xfrm>
            <a:off x="7454250" y="2732853"/>
            <a:ext cx="2308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8803545B-83EC-4614-8A76-F39AEFB128B7}"/>
              </a:ext>
            </a:extLst>
          </p:cNvPr>
          <p:cNvSpPr txBox="1"/>
          <p:nvPr/>
        </p:nvSpPr>
        <p:spPr>
          <a:xfrm>
            <a:off x="8021788" y="3341778"/>
            <a:ext cx="117378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Operand 2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A83AB552-7266-4398-9292-F9825290DB40}"/>
              </a:ext>
            </a:extLst>
          </p:cNvPr>
          <p:cNvSpPr txBox="1"/>
          <p:nvPr/>
        </p:nvSpPr>
        <p:spPr>
          <a:xfrm>
            <a:off x="7056721" y="3341778"/>
            <a:ext cx="4315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Rd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E8FF09DD-312B-49CC-9788-6BE1520EB9DC}"/>
              </a:ext>
            </a:extLst>
          </p:cNvPr>
          <p:cNvSpPr txBox="1"/>
          <p:nvPr/>
        </p:nvSpPr>
        <p:spPr>
          <a:xfrm>
            <a:off x="6389680" y="3341778"/>
            <a:ext cx="4315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Rn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8C0F93BB-DC40-4F7D-9587-218DC7991C60}"/>
              </a:ext>
            </a:extLst>
          </p:cNvPr>
          <p:cNvSpPr txBox="1"/>
          <p:nvPr/>
        </p:nvSpPr>
        <p:spPr>
          <a:xfrm>
            <a:off x="5890573" y="3345826"/>
            <a:ext cx="29046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1125DC3F-DD35-4666-912D-A3DE93314F45}"/>
              </a:ext>
            </a:extLst>
          </p:cNvPr>
          <p:cNvSpPr txBox="1"/>
          <p:nvPr/>
        </p:nvSpPr>
        <p:spPr>
          <a:xfrm>
            <a:off x="4766838" y="3345826"/>
            <a:ext cx="94128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err="1"/>
              <a:t>OpCode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0FE0BA14-F36F-412B-94B0-91617737AA99}"/>
              </a:ext>
            </a:extLst>
          </p:cNvPr>
          <p:cNvSpPr txBox="1"/>
          <p:nvPr/>
        </p:nvSpPr>
        <p:spPr>
          <a:xfrm>
            <a:off x="4462032" y="3345826"/>
            <a:ext cx="24237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xmlns="" id="{A59594EF-4493-4845-B9EB-B6C93D3EBB27}"/>
              </a:ext>
            </a:extLst>
          </p:cNvPr>
          <p:cNvSpPr txBox="1"/>
          <p:nvPr/>
        </p:nvSpPr>
        <p:spPr>
          <a:xfrm>
            <a:off x="3318716" y="3341778"/>
            <a:ext cx="67358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Cond</a:t>
            </a:r>
            <a:endParaRPr lang="zh-TW" altLang="en-US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xmlns="" id="{61943F0D-DCDD-4DA2-8CE8-F21BB06C7B72}"/>
              </a:ext>
            </a:extLst>
          </p:cNvPr>
          <p:cNvCxnSpPr>
            <a:stCxn id="28" idx="0"/>
          </p:cNvCxnSpPr>
          <p:nvPr/>
        </p:nvCxnSpPr>
        <p:spPr>
          <a:xfrm flipV="1">
            <a:off x="3655507" y="2740473"/>
            <a:ext cx="106853" cy="601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xmlns="" id="{128A84DA-6423-4885-B4EB-FADD535944FD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583219" y="2740473"/>
            <a:ext cx="127899" cy="6053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xmlns="" id="{73EFF04E-7647-41FB-BED1-F02313377D10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5142126" y="2732854"/>
            <a:ext cx="95354" cy="6129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xmlns="" id="{C117B25A-53A3-41C6-A68C-B9F8B494C608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5675321" y="2744522"/>
            <a:ext cx="360484" cy="601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xmlns="" id="{40299190-88FF-4773-9970-1840CD75F83C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6199388" y="2740474"/>
            <a:ext cx="406056" cy="601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xmlns="" id="{0C77C671-D05A-4254-80D3-132ECABDFCC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7020933" y="2732854"/>
            <a:ext cx="251552" cy="608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xmlns="" id="{312F521E-02D9-49D7-A3AF-2FD6B3996B2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401634" y="2740474"/>
            <a:ext cx="207046" cy="601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58763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AD0605AE-B0B2-426B-B11A-D1A6512C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EC99783A-6C88-443A-9AEE-3E1860829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72691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42DF418-E4DB-4B6E-9CE2-425183FA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DD088B29-22E4-40AA-9456-2D1313416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58745853"/>
              </p:ext>
            </p:extLst>
          </p:nvPr>
        </p:nvGraphicFramePr>
        <p:xfrm>
          <a:off x="838200" y="1904460"/>
          <a:ext cx="10515600" cy="4127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xmlns="" val="229484941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13168763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4902807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41310432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1130427835"/>
                    </a:ext>
                  </a:extLst>
                </a:gridCol>
              </a:tblGrid>
              <a:tr h="43601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level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69659151"/>
                  </a:ext>
                </a:extLst>
              </a:tr>
              <a:tr h="43601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registers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cache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main memory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HDD or SSD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58344343"/>
                  </a:ext>
                </a:extLst>
              </a:tr>
              <a:tr h="43601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typical size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&lt;1KB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&gt;16MB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&gt;16GB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&gt;500G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5781599"/>
                  </a:ext>
                </a:extLst>
              </a:tr>
              <a:tr h="107510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implementation technology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custom memory with multiple ports, CMOS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on-chip or off-chip CMOS SRAM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CMOS DRAM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magnetic disk or NAND flash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25719173"/>
                  </a:ext>
                </a:extLst>
              </a:tr>
              <a:tr h="43601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access time(ns)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0.25~0.5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0.5~25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80~250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5000000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6992242"/>
                  </a:ext>
                </a:extLst>
              </a:tr>
              <a:tr h="43601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bandwidth (MB/sec)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20000~100000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5000~10000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1000~5000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20~500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09118828"/>
                  </a:ext>
                </a:extLst>
              </a:tr>
              <a:tr h="43601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managed by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compiler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hardware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operating system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operating system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47221792"/>
                  </a:ext>
                </a:extLst>
              </a:tr>
              <a:tr h="43601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backed by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cache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main memory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HDD or SSD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CD or tape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6605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60268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926B49D-6466-4CAC-9B71-37884816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隨機存取記憶體</a:t>
            </a:r>
            <a:r>
              <a:rPr lang="en-US" altLang="zh-TW" sz="4000" dirty="0"/>
              <a:t>(random access memory, RAM)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499D63F-A84E-4A06-9CDD-714C352E0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/>
              <a:t>是一種可以讀出也可寫入的雙向性記憶體。通常用來暫存待處理的應用程式或資料。也是電腦病毒會寄生的位置。當停電或關機後，其</a:t>
            </a:r>
            <a:r>
              <a:rPr lang="en-US" altLang="zh-TW" dirty="0"/>
              <a:t>RAM</a:t>
            </a:r>
            <a:r>
              <a:rPr lang="zh-TW" altLang="en-US" dirty="0"/>
              <a:t>內的資料會消失，因此通常在停機前必須將</a:t>
            </a:r>
            <a:r>
              <a:rPr lang="en-US" altLang="zh-TW" dirty="0"/>
              <a:t>RAM</a:t>
            </a:r>
            <a:r>
              <a:rPr lang="zh-TW" altLang="en-US" dirty="0"/>
              <a:t>內的資料存到磁碟等輔助記憶體上，再行關機。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通常分為下列種類：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en-US" altLang="zh-TW" dirty="0"/>
              <a:t>DRAM(Dynamic Random Access Memory)</a:t>
            </a:r>
            <a:r>
              <a:rPr lang="zh-TW" altLang="en-US" dirty="0"/>
              <a:t>：主要用於電腦的主記憶體。在</a:t>
            </a:r>
            <a:r>
              <a:rPr lang="en-US" altLang="zh-TW" dirty="0"/>
              <a:t>DRAM</a:t>
            </a:r>
            <a:r>
              <a:rPr lang="zh-TW" altLang="en-US" dirty="0"/>
              <a:t>裏，資訊是存放在電容器裏的一系列電荷。在幾微秒內，它就可以充電完畢，但是電容器會漏電，所以需要不斷地充電以維持電位。就是因為要不斷充電，所以它才叫作「動態」。</a:t>
            </a:r>
            <a:r>
              <a:rPr lang="en-US" altLang="zh-TW" dirty="0"/>
              <a:t>DRAM</a:t>
            </a:r>
            <a:r>
              <a:rPr lang="zh-TW" altLang="en-US" dirty="0"/>
              <a:t>存取速度較慢，但價格較便宜。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SRAM(Static Random Access Memory)</a:t>
            </a:r>
            <a:r>
              <a:rPr lang="zh-TW" altLang="en-US" dirty="0"/>
              <a:t>：通常被採用來作為快取記憶體（</a:t>
            </a:r>
            <a:r>
              <a:rPr lang="en-US" altLang="zh-TW" dirty="0"/>
              <a:t>Cache Memory</a:t>
            </a:r>
            <a:r>
              <a:rPr lang="zh-TW" altLang="en-US" dirty="0"/>
              <a:t>）。以正反器</a:t>
            </a:r>
            <a:r>
              <a:rPr lang="en-US" altLang="zh-TW" dirty="0"/>
              <a:t>(Flip-Flop)</a:t>
            </a:r>
            <a:r>
              <a:rPr lang="zh-TW" altLang="en-US" dirty="0"/>
              <a:t>為基本記憶元件，只有在寫入動作時才會有充電動作。如果沒有寫入的指令，在</a:t>
            </a:r>
            <a:r>
              <a:rPr lang="en-US" altLang="zh-TW" dirty="0"/>
              <a:t>SRAM</a:t>
            </a:r>
            <a:r>
              <a:rPr lang="zh-TW" altLang="en-US" dirty="0"/>
              <a:t>裡不會有任何東西被更動，這也是它為什麼被稱為靜態的原因。</a:t>
            </a:r>
            <a:r>
              <a:rPr lang="en-US" altLang="zh-TW" dirty="0"/>
              <a:t>SRAM</a:t>
            </a:r>
            <a:r>
              <a:rPr lang="zh-TW" altLang="en-US" dirty="0"/>
              <a:t>的優點是它比</a:t>
            </a:r>
            <a:r>
              <a:rPr lang="en-US" altLang="zh-TW" dirty="0"/>
              <a:t>DRAM</a:t>
            </a:r>
            <a:r>
              <a:rPr lang="zh-TW" altLang="en-US" dirty="0"/>
              <a:t>快得多。缺點則是它比</a:t>
            </a:r>
            <a:r>
              <a:rPr lang="en-US" altLang="zh-TW" dirty="0"/>
              <a:t>DRAM</a:t>
            </a:r>
            <a:r>
              <a:rPr lang="zh-TW" altLang="en-US" dirty="0"/>
              <a:t>貴許多。</a:t>
            </a:r>
          </a:p>
        </p:txBody>
      </p:sp>
    </p:spTree>
    <p:extLst>
      <p:ext uri="{BB962C8B-B14F-4D97-AF65-F5344CB8AC3E}">
        <p14:creationId xmlns:p14="http://schemas.microsoft.com/office/powerpoint/2010/main" xmlns="" val="4098478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7C5B312-5D20-49AB-BFDB-F279B8CC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9F8E1053-2F6A-4BB5-9566-85717E072B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97" y="2523601"/>
            <a:ext cx="3333750" cy="23812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06625C5-38BD-4365-9584-A4847466C31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4842" y="1156195"/>
            <a:ext cx="3333750" cy="23812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64C482F-9510-4578-B8FB-5F710B90DEE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4842" y="4008452"/>
            <a:ext cx="3333750" cy="23812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AA708D8-4C62-45D5-8824-6506E10FF444}"/>
              </a:ext>
            </a:extLst>
          </p:cNvPr>
          <p:cNvSpPr/>
          <p:nvPr/>
        </p:nvSpPr>
        <p:spPr>
          <a:xfrm>
            <a:off x="5200618" y="353744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"1" </a:t>
            </a:r>
            <a:r>
              <a:rPr lang="zh-TW" altLang="en-US" dirty="0"/>
              <a:t>狀態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F76C9F-D0F0-467A-930E-1BE6EF698E2C}"/>
              </a:ext>
            </a:extLst>
          </p:cNvPr>
          <p:cNvSpPr/>
          <p:nvPr/>
        </p:nvSpPr>
        <p:spPr>
          <a:xfrm>
            <a:off x="5093803" y="63067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"0" </a:t>
            </a:r>
            <a:r>
              <a:rPr lang="zh-TW" altLang="en-US" dirty="0"/>
              <a:t>狀態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86DD717E-F5A6-4453-8BDB-43367ED966E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9589" y="1594345"/>
            <a:ext cx="3733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961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40C908A-7143-42DE-8A0E-E9D163E4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ITRI</a:t>
            </a:r>
            <a:r>
              <a:rPr lang="zh-TW" altLang="en-US" dirty="0"/>
              <a:t> </a:t>
            </a:r>
            <a:r>
              <a:rPr lang="en-US" altLang="zh-TW" dirty="0"/>
              <a:t>Small Cell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A0C29EE-8A11-4A99-85F9-518B932D0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 L1 Software on TI 66xx Series DSP </a:t>
            </a:r>
          </a:p>
          <a:p>
            <a:r>
              <a:rPr lang="en-US" altLang="zh-TW" dirty="0"/>
              <a:t>L2/L3/RRM Software on TI 66xx Series DSP/ARM core</a:t>
            </a:r>
          </a:p>
          <a:p>
            <a:r>
              <a:rPr lang="en-US" altLang="zh-TW" dirty="0"/>
              <a:t>TCI6638K2K</a:t>
            </a:r>
          </a:p>
          <a:p>
            <a:pPr lvl="1"/>
            <a:r>
              <a:rPr lang="en-US" altLang="zh-TW" dirty="0"/>
              <a:t>Multicore DSP</a:t>
            </a:r>
          </a:p>
          <a:p>
            <a:pPr lvl="1"/>
            <a:r>
              <a:rPr lang="en-US" altLang="zh-TW" dirty="0"/>
              <a:t>ARM </a:t>
            </a:r>
            <a:r>
              <a:rPr lang="en-US" altLang="zh-TW" dirty="0" err="1"/>
              <a:t>KeyStone</a:t>
            </a:r>
            <a:r>
              <a:rPr lang="en-US" altLang="zh-TW" dirty="0"/>
              <a:t> II System-on-Chip (SoC)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1075003-02CC-416A-B130-D074D85C0C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196783" y="2418124"/>
            <a:ext cx="4883363" cy="443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0022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6D189C0-C48D-4D47-B13E-6FDF5238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SRAM</a:t>
            </a:r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xmlns="" id="{8633B9B0-4206-4045-AD11-4955563A8767}"/>
              </a:ext>
            </a:extLst>
          </p:cNvPr>
          <p:cNvGrpSpPr/>
          <p:nvPr/>
        </p:nvGrpSpPr>
        <p:grpSpPr>
          <a:xfrm>
            <a:off x="4178369" y="2594086"/>
            <a:ext cx="3835261" cy="3068597"/>
            <a:chOff x="1091908" y="1737319"/>
            <a:chExt cx="3835261" cy="306859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xmlns="" id="{7CF09CD2-B9B7-43C0-B3FB-C77EEBFD5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908" y="1843723"/>
              <a:ext cx="3835261" cy="2962193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xmlns="" id="{AF4E5433-31F5-4D4F-BEAF-233058EB3892}"/>
                </a:ext>
              </a:extLst>
            </p:cNvPr>
            <p:cNvSpPr txBox="1"/>
            <p:nvPr/>
          </p:nvSpPr>
          <p:spPr>
            <a:xfrm>
              <a:off x="3724974" y="31212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xmlns="" id="{C351C4FB-3E6B-4776-B581-282084215ED7}"/>
                </a:ext>
              </a:extLst>
            </p:cNvPr>
            <p:cNvSpPr txBox="1"/>
            <p:nvPr/>
          </p:nvSpPr>
          <p:spPr>
            <a:xfrm>
              <a:off x="1212085" y="3896858"/>
              <a:ext cx="242052" cy="37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xmlns="" id="{CD9809A3-34CF-4BCB-A53F-B9D248DB449B}"/>
                </a:ext>
              </a:extLst>
            </p:cNvPr>
            <p:cNvCxnSpPr/>
            <p:nvPr/>
          </p:nvCxnSpPr>
          <p:spPr>
            <a:xfrm>
              <a:off x="3726555" y="2844764"/>
              <a:ext cx="0" cy="3580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xmlns="" id="{DAFD6827-C1B3-45EB-A3A5-AB694BE1FC47}"/>
                </a:ext>
              </a:extLst>
            </p:cNvPr>
            <p:cNvCxnSpPr/>
            <p:nvPr/>
          </p:nvCxnSpPr>
          <p:spPr>
            <a:xfrm>
              <a:off x="2244712" y="3728411"/>
              <a:ext cx="0" cy="3580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xmlns="" id="{9E202E87-918F-4D9C-A28C-924F7A2B4D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64898" y="3322885"/>
              <a:ext cx="0" cy="3580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xmlns="" id="{23E135A5-1D48-4F33-A574-2B5286E279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05683" y="3213387"/>
              <a:ext cx="0" cy="3580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xmlns="" id="{55272BAA-A6B5-4D44-9AB3-D1505A7E9311}"/>
                </a:ext>
              </a:extLst>
            </p:cNvPr>
            <p:cNvSpPr txBox="1"/>
            <p:nvPr/>
          </p:nvSpPr>
          <p:spPr>
            <a:xfrm>
              <a:off x="3199004" y="17373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xmlns="" id="{013A2B65-95B6-4EE7-A1A1-910BBA8B071B}"/>
                </a:ext>
              </a:extLst>
            </p:cNvPr>
            <p:cNvSpPr txBox="1"/>
            <p:nvPr/>
          </p:nvSpPr>
          <p:spPr>
            <a:xfrm>
              <a:off x="4426480" y="390179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xmlns="" id="{236968D2-230D-4831-AEFE-DEF87F773887}"/>
                </a:ext>
              </a:extLst>
            </p:cNvPr>
            <p:cNvSpPr txBox="1"/>
            <p:nvPr/>
          </p:nvSpPr>
          <p:spPr>
            <a:xfrm>
              <a:off x="1943922" y="3150087"/>
              <a:ext cx="242052" cy="37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DCF5302B-2672-4690-A726-5983B3850D16}"/>
              </a:ext>
            </a:extLst>
          </p:cNvPr>
          <p:cNvSpPr txBox="1"/>
          <p:nvPr/>
        </p:nvSpPr>
        <p:spPr>
          <a:xfrm>
            <a:off x="5478297" y="576908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reading</a:t>
            </a:r>
            <a:r>
              <a:rPr lang="en-US" altLang="zh-TW" dirty="0"/>
              <a:t> (Q=1)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852BB4F6-A7E3-4329-8BFE-19C14380F144}"/>
              </a:ext>
            </a:extLst>
          </p:cNvPr>
          <p:cNvSpPr/>
          <p:nvPr/>
        </p:nvSpPr>
        <p:spPr>
          <a:xfrm>
            <a:off x="838200" y="1936969"/>
            <a:ext cx="9991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SRAM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的基本單元有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3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種狀態：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standby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電路處於閒置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),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reading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（讀取）與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writing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（寫入）</a:t>
            </a:r>
            <a:endParaRPr lang="en-US" altLang="zh-TW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zh-TW" altLang="en-US" dirty="0"/>
              <a:t>字元線（</a:t>
            </a:r>
            <a:r>
              <a:rPr lang="en-US" altLang="zh-TW" dirty="0"/>
              <a:t>Word Line</a:t>
            </a:r>
            <a:r>
              <a:rPr lang="zh-TW" altLang="en-US" dirty="0"/>
              <a:t>）、位元線（</a:t>
            </a:r>
            <a:r>
              <a:rPr lang="en-US" altLang="zh-TW" dirty="0"/>
              <a:t>Bit Line</a:t>
            </a:r>
            <a:r>
              <a:rPr lang="zh-TW" altLang="en-US" dirty="0"/>
              <a:t>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6777A6A7-E59F-459C-AAC5-CC9E956F5739}"/>
              </a:ext>
            </a:extLst>
          </p:cNvPr>
          <p:cNvSpPr/>
          <p:nvPr/>
        </p:nvSpPr>
        <p:spPr>
          <a:xfrm>
            <a:off x="1484910" y="5769087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standby (Q=1)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4B3EEEDE-604E-44BB-B825-630E51C7FDE6}"/>
              </a:ext>
            </a:extLst>
          </p:cNvPr>
          <p:cNvSpPr/>
          <p:nvPr/>
        </p:nvSpPr>
        <p:spPr>
          <a:xfrm>
            <a:off x="9393511" y="5732358"/>
            <a:ext cx="170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writing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寫入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0)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xmlns="" id="{B68DB18C-5D2F-4941-9E77-86749044F2AD}"/>
              </a:ext>
            </a:extLst>
          </p:cNvPr>
          <p:cNvGrpSpPr/>
          <p:nvPr/>
        </p:nvGrpSpPr>
        <p:grpSpPr>
          <a:xfrm>
            <a:off x="283019" y="2623818"/>
            <a:ext cx="3835261" cy="3053731"/>
            <a:chOff x="283019" y="2623818"/>
            <a:chExt cx="3835261" cy="3053731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xmlns="" id="{D43F463A-0296-448E-B17E-41886ED10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019" y="2715356"/>
              <a:ext cx="3835261" cy="2962193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xmlns="" id="{3D974893-305E-47F0-9014-FB664F3354D1}"/>
                </a:ext>
              </a:extLst>
            </p:cNvPr>
            <p:cNvSpPr txBox="1"/>
            <p:nvPr/>
          </p:nvSpPr>
          <p:spPr>
            <a:xfrm>
              <a:off x="2356463" y="2623818"/>
              <a:ext cx="242052" cy="37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32F10ACF-1E89-4946-8008-101A0C617CBE}"/>
                </a:ext>
              </a:extLst>
            </p:cNvPr>
            <p:cNvCxnSpPr/>
            <p:nvPr/>
          </p:nvCxnSpPr>
          <p:spPr>
            <a:xfrm>
              <a:off x="2888716" y="3724460"/>
              <a:ext cx="0" cy="3580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xmlns="" id="{EBAF3783-AD2D-4037-A076-70E18ABAA946}"/>
                </a:ext>
              </a:extLst>
            </p:cNvPr>
            <p:cNvCxnSpPr/>
            <p:nvPr/>
          </p:nvCxnSpPr>
          <p:spPr>
            <a:xfrm>
              <a:off x="1434110" y="4585178"/>
              <a:ext cx="0" cy="3580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xmlns="" id="{621009F5-1F9D-4675-A410-B7E7322B2BBB}"/>
                </a:ext>
              </a:extLst>
            </p:cNvPr>
            <p:cNvSpPr txBox="1"/>
            <p:nvPr/>
          </p:nvSpPr>
          <p:spPr>
            <a:xfrm>
              <a:off x="2886442" y="39780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xmlns="" id="{5E3ACE02-DFBD-4D30-A017-95D3923B6248}"/>
                </a:ext>
              </a:extLst>
            </p:cNvPr>
            <p:cNvSpPr txBox="1"/>
            <p:nvPr/>
          </p:nvSpPr>
          <p:spPr>
            <a:xfrm>
              <a:off x="1117078" y="4059577"/>
              <a:ext cx="242052" cy="37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xmlns="" id="{CC3723D0-65D8-4B2B-B0BF-F8BF79C1E8AF}"/>
              </a:ext>
            </a:extLst>
          </p:cNvPr>
          <p:cNvGrpSpPr/>
          <p:nvPr/>
        </p:nvGrpSpPr>
        <p:grpSpPr>
          <a:xfrm>
            <a:off x="8126151" y="2633685"/>
            <a:ext cx="3835261" cy="3028997"/>
            <a:chOff x="8126151" y="2633685"/>
            <a:chExt cx="3835261" cy="3028997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xmlns="" id="{8320FAC1-A00A-42EA-808A-DB0ED3B9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151" y="2700489"/>
              <a:ext cx="3835261" cy="2962193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xmlns="" id="{7CFB7D8C-CF4A-403E-8B63-BAAE325BC74A}"/>
                </a:ext>
              </a:extLst>
            </p:cNvPr>
            <p:cNvSpPr txBox="1"/>
            <p:nvPr/>
          </p:nvSpPr>
          <p:spPr>
            <a:xfrm>
              <a:off x="8237469" y="4753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xmlns="" id="{8DD480B1-60E2-4C56-BDE9-0790EE385BE5}"/>
                </a:ext>
              </a:extLst>
            </p:cNvPr>
            <p:cNvSpPr txBox="1"/>
            <p:nvPr/>
          </p:nvSpPr>
          <p:spPr>
            <a:xfrm>
              <a:off x="11493096" y="4753625"/>
              <a:ext cx="242052" cy="37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xmlns="" id="{16623656-8D6A-4178-9B22-182DAF70F99E}"/>
                </a:ext>
              </a:extLst>
            </p:cNvPr>
            <p:cNvSpPr txBox="1"/>
            <p:nvPr/>
          </p:nvSpPr>
          <p:spPr>
            <a:xfrm>
              <a:off x="10095946" y="2633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0A977646-C50D-4637-8930-E393234E40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3945" y="4077532"/>
              <a:ext cx="0" cy="3580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xmlns="" id="{491A8B9B-76B8-4787-9A77-81C7220287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09794" y="4176559"/>
              <a:ext cx="0" cy="3580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xmlns="" id="{B1819EF3-3E01-4E56-9051-3B7287560271}"/>
                </a:ext>
              </a:extLst>
            </p:cNvPr>
            <p:cNvSpPr txBox="1"/>
            <p:nvPr/>
          </p:nvSpPr>
          <p:spPr>
            <a:xfrm>
              <a:off x="10720348" y="3973097"/>
              <a:ext cx="242052" cy="37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xmlns="" id="{ABB79C4F-AA45-4097-A784-E5E7685150C3}"/>
                </a:ext>
              </a:extLst>
            </p:cNvPr>
            <p:cNvSpPr txBox="1"/>
            <p:nvPr/>
          </p:nvSpPr>
          <p:spPr>
            <a:xfrm>
              <a:off x="8937906" y="40464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xmlns="" id="{3DD6DE07-61B9-4A7B-83F9-5DD70876375C}"/>
                </a:ext>
              </a:extLst>
            </p:cNvPr>
            <p:cNvCxnSpPr/>
            <p:nvPr/>
          </p:nvCxnSpPr>
          <p:spPr>
            <a:xfrm>
              <a:off x="10738864" y="4574601"/>
              <a:ext cx="0" cy="3580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xmlns="" id="{7DB35C40-8281-4CC6-974E-C81A4428D4B4}"/>
                </a:ext>
              </a:extLst>
            </p:cNvPr>
            <p:cNvCxnSpPr/>
            <p:nvPr/>
          </p:nvCxnSpPr>
          <p:spPr>
            <a:xfrm>
              <a:off x="9291064" y="3724459"/>
              <a:ext cx="0" cy="3580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93123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258034B0-B911-4811-BCDC-18F76017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4000" dirty="0"/>
              <a:t>唯讀記憶體</a:t>
            </a:r>
            <a:r>
              <a:rPr lang="en-US" altLang="zh-TW" sz="4000" dirty="0"/>
              <a:t>(read-only-memory, ROM )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2837CF72-557C-4A97-BC8D-161D1458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/>
              <a:t>這種記憶體在出廠時，就已經將資料寫入（燒錄），電腦在運作時僅能從中讀取資料，而無法寫入新的資料。例如：</a:t>
            </a:r>
            <a:r>
              <a:rPr lang="en-US" altLang="zh-TW" dirty="0"/>
              <a:t>BIOS</a:t>
            </a:r>
            <a:r>
              <a:rPr lang="zh-TW" altLang="en-US" dirty="0"/>
              <a:t>（基本輸入及輸出系統）記憶體，是一套程式，在出廠時就已經燒錄在裡面，不會隨著電源的關閉而消失，就是最典型的</a:t>
            </a:r>
            <a:r>
              <a:rPr lang="en-US" altLang="zh-TW" dirty="0"/>
              <a:t>ROM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通常分為下列種類：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en-US" altLang="zh-TW" dirty="0"/>
              <a:t>ROM (Masked ROM)</a:t>
            </a:r>
          </a:p>
          <a:p>
            <a:pPr lvl="2">
              <a:lnSpc>
                <a:spcPct val="120000"/>
              </a:lnSpc>
            </a:pPr>
            <a:r>
              <a:rPr lang="zh-TW" altLang="en-US" dirty="0"/>
              <a:t>出廠時即已燒錄好程式碼，只允許讀出而無法再寫入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PROM (Programmable ROM:)</a:t>
            </a:r>
          </a:p>
          <a:p>
            <a:pPr lvl="2">
              <a:lnSpc>
                <a:spcPct val="120000"/>
              </a:lnSpc>
            </a:pPr>
            <a:r>
              <a:rPr lang="zh-TW" altLang="en-US" dirty="0"/>
              <a:t>可供燒錄一次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EPROM(Erasable PROM)</a:t>
            </a:r>
          </a:p>
          <a:p>
            <a:pPr lvl="2">
              <a:lnSpc>
                <a:spcPct val="120000"/>
              </a:lnSpc>
            </a:pPr>
            <a:r>
              <a:rPr lang="zh-TW" altLang="en-US" dirty="0"/>
              <a:t>可反覆燒錄多次，清除資料須用紫外線</a:t>
            </a:r>
            <a:r>
              <a:rPr lang="en-US" altLang="zh-TW" dirty="0"/>
              <a:t>(UV)</a:t>
            </a:r>
            <a:r>
              <a:rPr lang="zh-TW" altLang="en-US" dirty="0"/>
              <a:t>，清除時需完全複寫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EEPROM (Electrically EPROM)</a:t>
            </a:r>
          </a:p>
          <a:p>
            <a:pPr lvl="2">
              <a:lnSpc>
                <a:spcPct val="120000"/>
              </a:lnSpc>
            </a:pPr>
            <a:r>
              <a:rPr lang="zh-TW" altLang="en-US" dirty="0"/>
              <a:t>藉由電壓來清除資料，可燒錄多次，可部分清除資料，一次一個</a:t>
            </a:r>
            <a:r>
              <a:rPr lang="en-US" altLang="zh-TW" dirty="0"/>
              <a:t>bit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Flash Memory</a:t>
            </a:r>
          </a:p>
          <a:p>
            <a:pPr lvl="2">
              <a:lnSpc>
                <a:spcPct val="120000"/>
              </a:lnSpc>
            </a:pPr>
            <a:r>
              <a:rPr lang="zh-TW" altLang="en-US" dirty="0"/>
              <a:t>與</a:t>
            </a:r>
            <a:r>
              <a:rPr lang="en-US" altLang="zh-TW" dirty="0"/>
              <a:t>EEPROM</a:t>
            </a:r>
            <a:r>
              <a:rPr lang="zh-TW" altLang="en-US" dirty="0"/>
              <a:t>同樣都是使用電壓就能快速更新程式或資料，加資料時可在區塊中寫入或清除，並去除一次一個</a:t>
            </a:r>
            <a:r>
              <a:rPr lang="en-US" altLang="zh-TW" dirty="0"/>
              <a:t>bit</a:t>
            </a:r>
            <a:r>
              <a:rPr lang="zh-TW" altLang="en-US" dirty="0"/>
              <a:t>之限制</a:t>
            </a:r>
          </a:p>
        </p:txBody>
      </p:sp>
    </p:spTree>
    <p:extLst>
      <p:ext uri="{BB962C8B-B14F-4D97-AF65-F5344CB8AC3E}">
        <p14:creationId xmlns:p14="http://schemas.microsoft.com/office/powerpoint/2010/main" xmlns="" val="3714424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01ADB88-EC2A-4C65-91A4-C0223F5E0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HDD (Hard Disk Drive)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DEA2B9F-CEC0-4D93-9B7C-FB3615680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820" t="21242" r="2572" b="13261"/>
          <a:stretch/>
        </p:blipFill>
        <p:spPr>
          <a:xfrm>
            <a:off x="6087985" y="1812582"/>
            <a:ext cx="5316718" cy="4260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FD3F510-B55F-4E9E-BFB3-5EA9973E0DB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2642" y="1458635"/>
            <a:ext cx="3810000" cy="26955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345CD9C-66FE-4930-876B-BC12C6E37C0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3040" y="4154210"/>
            <a:ext cx="3249203" cy="244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6401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B1C5818-62B2-4343-A897-A78E68CF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HDD (Hard Disk Drive)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1F54266-50BC-4C43-A90C-2C77E99B9BD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1193" y="2032919"/>
            <a:ext cx="2177643" cy="22686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13CA3F1-8042-404B-84D4-4AA72E633AA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1809" y="4508814"/>
            <a:ext cx="2160949" cy="20812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87E7ABC6-6A75-4CEF-A847-6B6D45B182B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72758" y="2866049"/>
            <a:ext cx="3519242" cy="2213321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DDC8818-213F-4B06-8BFB-871989CD3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2993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/>
              <a:t>磁軌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當磁盤旋轉時，磁頭若保持在一個位置上，則每個磁頭都會在磁盤表面劃出一個圓形軌跡，這些圓形軌跡就叫做磁軌（</a:t>
            </a:r>
            <a:r>
              <a:rPr lang="en-US" altLang="zh-TW" dirty="0"/>
              <a:t>Track</a:t>
            </a:r>
            <a:r>
              <a:rPr lang="zh-TW" altLang="en-US" dirty="0"/>
              <a:t>）。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磁區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磁盤上的每個磁軌被等分為若干個弧段，這些弧段便是硬碟的磁區（</a:t>
            </a:r>
            <a:r>
              <a:rPr lang="en-US" altLang="zh-TW" dirty="0"/>
              <a:t>Sector</a:t>
            </a:r>
            <a:r>
              <a:rPr lang="zh-TW" altLang="en-US" dirty="0"/>
              <a:t>）。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柱面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在有多個碟片構成的盤組中，由不同碟片的面，但處於同一半徑圓的多個磁軌組成的一個圓柱面（</a:t>
            </a:r>
            <a:r>
              <a:rPr lang="en-US" altLang="zh-TW" dirty="0"/>
              <a:t>Cylinder</a:t>
            </a:r>
            <a:r>
              <a:rPr lang="zh-TW" altLang="en-US" dirty="0"/>
              <a:t>）。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硬碟的儲存量：磁柱 </a:t>
            </a:r>
            <a:r>
              <a:rPr lang="en-US" altLang="zh-TW" dirty="0"/>
              <a:t>x </a:t>
            </a:r>
            <a:r>
              <a:rPr lang="zh-TW" altLang="en-US" dirty="0"/>
              <a:t>磁軌 </a:t>
            </a:r>
            <a:r>
              <a:rPr lang="en-US" altLang="zh-TW" dirty="0"/>
              <a:t>x </a:t>
            </a:r>
            <a:r>
              <a:rPr lang="zh-TW" altLang="en-US" dirty="0"/>
              <a:t>磁區 </a:t>
            </a:r>
            <a:r>
              <a:rPr lang="en-US" altLang="zh-TW" dirty="0"/>
              <a:t>x </a:t>
            </a:r>
            <a:r>
              <a:rPr lang="zh-TW" altLang="en-US" dirty="0"/>
              <a:t>磁區大小。</a:t>
            </a:r>
            <a:br>
              <a:rPr lang="zh-TW" altLang="en-US" dirty="0"/>
            </a:br>
            <a:r>
              <a:rPr lang="en-US" altLang="zh-TW" dirty="0"/>
              <a:t>(</a:t>
            </a:r>
            <a:r>
              <a:rPr lang="zh-TW" altLang="en-US" dirty="0"/>
              <a:t>磁碟片資料的儲存是以 </a:t>
            </a:r>
            <a:r>
              <a:rPr lang="en-US" altLang="zh-TW" dirty="0"/>
              <a:t>sector </a:t>
            </a:r>
            <a:r>
              <a:rPr lang="zh-TW" altLang="en-US" dirty="0"/>
              <a:t>為最小單位。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46146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711F9A6-9A5A-473A-99B9-BD7AB5E9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SSD (Solid State Drive)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1485005-4F33-40B4-9AFB-67A57F72E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78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NAND Flash Memory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橘色</a:t>
            </a:r>
            <a:r>
              <a:rPr lang="en-US" altLang="zh-TW" dirty="0"/>
              <a:t>)</a:t>
            </a:r>
            <a:r>
              <a:rPr lang="zh-TW" altLang="en-US" dirty="0"/>
              <a:t>：負責存放資料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zh-TW" altLang="en-US" dirty="0"/>
              <a:t>非揮發性（</a:t>
            </a:r>
            <a:r>
              <a:rPr lang="en-US" altLang="zh-TW" dirty="0"/>
              <a:t>NON-VOLATILE</a:t>
            </a:r>
            <a:r>
              <a:rPr lang="zh-TW" altLang="en-US" dirty="0"/>
              <a:t>），即使沒有供應電源，也能保存已經寫入的資料。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zh-TW" altLang="en-US" dirty="0"/>
              <a:t>快閃記憶體的寫入操作必須在空白區域進行，如果目標區域已經有資料，必須先擦除後寫入，因此擦除操作是快閃記憶體的基本操作。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Controller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黃色</a:t>
            </a:r>
            <a:r>
              <a:rPr lang="en-US" altLang="zh-TW" dirty="0"/>
              <a:t>)</a:t>
            </a:r>
            <a:r>
              <a:rPr lang="zh-TW" altLang="en-US" dirty="0"/>
              <a:t>：控制</a:t>
            </a:r>
            <a:r>
              <a:rPr lang="en-US" altLang="zh-TW" dirty="0"/>
              <a:t>SSD</a:t>
            </a: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en-US" altLang="zh-TW" dirty="0"/>
              <a:t>NAND Flash Memory</a:t>
            </a:r>
            <a:r>
              <a:rPr lang="zh-TW" altLang="en-US" dirty="0"/>
              <a:t>有抹除次數限制，為了讓使用壽命延長，</a:t>
            </a:r>
            <a:r>
              <a:rPr lang="en-US" altLang="zh-TW" dirty="0"/>
              <a:t>Controller</a:t>
            </a:r>
            <a:r>
              <a:rPr lang="zh-TW" altLang="en-US" dirty="0"/>
              <a:t>必須有效率讓每個</a:t>
            </a:r>
            <a:r>
              <a:rPr lang="en-US" altLang="zh-TW" dirty="0"/>
              <a:t>Page</a:t>
            </a:r>
            <a:r>
              <a:rPr lang="zh-TW" altLang="en-US" dirty="0"/>
              <a:t>平均寫入，避免都是在對同一個</a:t>
            </a:r>
            <a:r>
              <a:rPr lang="en-US" altLang="zh-TW" dirty="0"/>
              <a:t>page</a:t>
            </a:r>
            <a:r>
              <a:rPr lang="zh-TW" altLang="en-US" dirty="0"/>
              <a:t>作讀寫這樣會加速損耗導致壽命減短。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zh-TW" altLang="en-US" dirty="0"/>
              <a:t>將</a:t>
            </a:r>
            <a:r>
              <a:rPr lang="en-US" altLang="zh-TW" dirty="0"/>
              <a:t>Flash Memory</a:t>
            </a:r>
            <a:r>
              <a:rPr lang="zh-TW" altLang="en-US" dirty="0"/>
              <a:t>模擬成傳統硬碟讓</a:t>
            </a:r>
            <a:r>
              <a:rPr lang="en-US" altLang="zh-TW" dirty="0"/>
              <a:t>Flash Memory</a:t>
            </a:r>
            <a:r>
              <a:rPr lang="zh-TW" altLang="en-US" dirty="0"/>
              <a:t>可以直接在</a:t>
            </a:r>
            <a:r>
              <a:rPr lang="en-US" altLang="zh-TW" dirty="0"/>
              <a:t>PC</a:t>
            </a:r>
            <a:r>
              <a:rPr lang="zh-TW" altLang="en-US" dirty="0"/>
              <a:t>上使用。 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zh-TW" altLang="en-US" dirty="0"/>
              <a:t>不同廠商的</a:t>
            </a:r>
            <a:r>
              <a:rPr lang="en-US" altLang="zh-TW" dirty="0"/>
              <a:t>Controller</a:t>
            </a:r>
            <a:r>
              <a:rPr lang="zh-TW" altLang="en-US" dirty="0"/>
              <a:t>的運算方法皆不同。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8F318CD-8E3C-4E11-AE15-797A67A47A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84177" y="4806892"/>
            <a:ext cx="2535400" cy="1580509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xmlns="" id="{9BB57A39-6306-4CAB-BC83-90EF0336971A}"/>
              </a:ext>
            </a:extLst>
          </p:cNvPr>
          <p:cNvGrpSpPr/>
          <p:nvPr/>
        </p:nvGrpSpPr>
        <p:grpSpPr>
          <a:xfrm>
            <a:off x="7686980" y="1615187"/>
            <a:ext cx="3889136" cy="2896038"/>
            <a:chOff x="7686980" y="1615187"/>
            <a:chExt cx="3889136" cy="289603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C2710EBD-02D4-4CCF-AB99-0CC5216AC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6980" y="1615187"/>
              <a:ext cx="3889136" cy="289603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B99BD226-1B72-4F20-A1D8-4FD019E0392E}"/>
                </a:ext>
              </a:extLst>
            </p:cNvPr>
            <p:cNvSpPr/>
            <p:nvPr/>
          </p:nvSpPr>
          <p:spPr>
            <a:xfrm>
              <a:off x="9568206" y="2243579"/>
              <a:ext cx="584462" cy="75414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81B46D9A-BAB4-4F02-AB7B-614526D1AAD8}"/>
                </a:ext>
              </a:extLst>
            </p:cNvPr>
            <p:cNvSpPr/>
            <p:nvPr/>
          </p:nvSpPr>
          <p:spPr>
            <a:xfrm>
              <a:off x="9564494" y="3401173"/>
              <a:ext cx="584462" cy="75414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FA532A3-2889-4625-8BBE-BFE3957F37AD}"/>
                </a:ext>
              </a:extLst>
            </p:cNvPr>
            <p:cNvSpPr/>
            <p:nvPr/>
          </p:nvSpPr>
          <p:spPr>
            <a:xfrm>
              <a:off x="8989884" y="3386743"/>
              <a:ext cx="584462" cy="75414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063D5A5-EF73-42B4-ADC8-B717051B7B4F}"/>
                </a:ext>
              </a:extLst>
            </p:cNvPr>
            <p:cNvSpPr/>
            <p:nvPr/>
          </p:nvSpPr>
          <p:spPr>
            <a:xfrm>
              <a:off x="8391946" y="3405310"/>
              <a:ext cx="584462" cy="75414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82A424F9-54AC-438C-80D6-10E88D483338}"/>
                </a:ext>
              </a:extLst>
            </p:cNvPr>
            <p:cNvSpPr/>
            <p:nvPr/>
          </p:nvSpPr>
          <p:spPr>
            <a:xfrm>
              <a:off x="7827100" y="3302524"/>
              <a:ext cx="584462" cy="75414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3F8FD25B-BA0D-4280-83DC-8DAF84D82DAA}"/>
                </a:ext>
              </a:extLst>
            </p:cNvPr>
            <p:cNvSpPr/>
            <p:nvPr/>
          </p:nvSpPr>
          <p:spPr>
            <a:xfrm>
              <a:off x="8980032" y="2243578"/>
              <a:ext cx="584462" cy="75414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B84AD49F-15A9-44D1-9612-13D2882CDA88}"/>
                </a:ext>
              </a:extLst>
            </p:cNvPr>
            <p:cNvSpPr/>
            <p:nvPr/>
          </p:nvSpPr>
          <p:spPr>
            <a:xfrm>
              <a:off x="8405422" y="2227723"/>
              <a:ext cx="584462" cy="75414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516452CD-8FE3-4E37-ACE5-93E8ED66BBC1}"/>
                </a:ext>
              </a:extLst>
            </p:cNvPr>
            <p:cNvSpPr/>
            <p:nvPr/>
          </p:nvSpPr>
          <p:spPr>
            <a:xfrm>
              <a:off x="7827100" y="2266439"/>
              <a:ext cx="584462" cy="75414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F3CFCEB6-CE01-45C9-A0AF-713AE06BF729}"/>
                </a:ext>
              </a:extLst>
            </p:cNvPr>
            <p:cNvSpPr/>
            <p:nvPr/>
          </p:nvSpPr>
          <p:spPr>
            <a:xfrm>
              <a:off x="10192770" y="3141651"/>
              <a:ext cx="544272" cy="57469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730642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5880E63-6638-4BCA-91DC-F280746B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NAND Flash Memory</a:t>
            </a:r>
            <a:endParaRPr lang="zh-TW" altLang="en-US" dirty="0"/>
          </a:p>
        </p:txBody>
      </p:sp>
      <p:pic>
        <p:nvPicPr>
          <p:cNvPr id="1028" name="Picture 4" descr="政道">
            <a:extLst>
              <a:ext uri="{FF2B5EF4-FFF2-40B4-BE49-F238E27FC236}">
                <a16:creationId xmlns:a16="http://schemas.microsoft.com/office/drawing/2014/main" xmlns="" id="{BE69CF34-C180-4FD8-A21D-6E5F39F2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2793" y="941048"/>
            <a:ext cx="4680408" cy="351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88047804-265F-41C3-98FF-434F09443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57042075"/>
              </p:ext>
            </p:extLst>
          </p:nvPr>
        </p:nvGraphicFramePr>
        <p:xfrm>
          <a:off x="838200" y="4016232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xmlns="" val="109911121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5708864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9186610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045820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Single-level cell, SLC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Multi-level cell, MLC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Trinary-Level </a:t>
                      </a:r>
                      <a:r>
                        <a:rPr lang="en-US" altLang="zh-TW" dirty="0" err="1"/>
                        <a:t>Cell,TLC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50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儲存位元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1bit/cell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2bit/cell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3bit/cell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60479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讀寫速度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01340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P/E cycle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32423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價格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便宜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39826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排列方式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或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001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011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6959382"/>
                  </a:ext>
                </a:extLst>
              </a:tr>
            </a:tbl>
          </a:graphicData>
        </a:graphic>
      </p:graphicFrame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B2B6685-762D-4786-8AF2-557D9F98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5114" cy="219060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/>
              <a:t>當要將電子存放進浮閘（</a:t>
            </a:r>
            <a:r>
              <a:rPr lang="en-US" altLang="zh-TW" dirty="0"/>
              <a:t>Floating Gate</a:t>
            </a:r>
            <a:r>
              <a:rPr lang="zh-TW" altLang="en-US" dirty="0"/>
              <a:t>）時，便是調整控制閘（</a:t>
            </a:r>
            <a:r>
              <a:rPr lang="en-US" altLang="zh-TW" dirty="0"/>
              <a:t>Word Line Control Gate</a:t>
            </a:r>
            <a:r>
              <a:rPr lang="zh-TW" altLang="en-US" dirty="0"/>
              <a:t>）的電壓，讓部分電子以量子穿隧效應躍進浮閘。當電子充滿浮閘時，它便代表 </a:t>
            </a:r>
            <a:r>
              <a:rPr lang="en-US" altLang="zh-TW" dirty="0"/>
              <a:t>0</a:t>
            </a:r>
            <a:r>
              <a:rPr lang="zh-TW" altLang="en-US" dirty="0"/>
              <a:t>，當浮閘內部沒有電子時，則代表著 </a:t>
            </a:r>
            <a:r>
              <a:rPr lang="en-US" altLang="zh-TW" dirty="0"/>
              <a:t>1</a:t>
            </a:r>
            <a:r>
              <a:rPr lang="zh-TW" altLang="en-US" dirty="0"/>
              <a:t>。一旦要寫資料進入 </a:t>
            </a:r>
            <a:r>
              <a:rPr lang="en-US" altLang="zh-TW" dirty="0" err="1"/>
              <a:t>memroy</a:t>
            </a:r>
            <a:r>
              <a:rPr lang="en-US" altLang="zh-TW" dirty="0"/>
              <a:t> </a:t>
            </a:r>
            <a:r>
              <a:rPr lang="zh-TW" altLang="en-US" dirty="0"/>
              <a:t>中，則將部分元件的電子導出浮閘。這樣便可形成 </a:t>
            </a:r>
            <a:r>
              <a:rPr lang="en-US" altLang="zh-TW" dirty="0"/>
              <a:t>0 </a:t>
            </a:r>
            <a:r>
              <a:rPr lang="zh-TW" altLang="en-US" dirty="0"/>
              <a:t>和 </a:t>
            </a:r>
            <a:r>
              <a:rPr lang="en-US" altLang="zh-TW" dirty="0"/>
              <a:t>1 </a:t>
            </a:r>
            <a:r>
              <a:rPr lang="zh-TW" altLang="en-US" dirty="0"/>
              <a:t>相間的排列方式，滿足儲存資料的目標。</a:t>
            </a:r>
          </a:p>
        </p:txBody>
      </p:sp>
    </p:spTree>
    <p:extLst>
      <p:ext uri="{BB962C8B-B14F-4D97-AF65-F5344CB8AC3E}">
        <p14:creationId xmlns:p14="http://schemas.microsoft.com/office/powerpoint/2010/main" xmlns="" val="345064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5028A8C3-A008-4896-B4F1-0E956EDF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CACHE MAPPING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48E9A065-DBEC-4F3A-9004-5246DEF58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69507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8C670674-1EB7-4EFC-B154-5F1674A6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Cache mapping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060979E7-6DB1-4BC3-A155-638AA1C1A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/>
              <a:t>用來紀錄一個 </a:t>
            </a:r>
            <a:r>
              <a:rPr lang="en-US" altLang="zh-TW" dirty="0"/>
              <a:t>memory block </a:t>
            </a:r>
            <a:r>
              <a:rPr lang="zh-TW" altLang="en-US" dirty="0"/>
              <a:t>要對映到那一個 </a:t>
            </a:r>
            <a:r>
              <a:rPr lang="en-US" altLang="zh-TW" dirty="0"/>
              <a:t>cache block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direct mapping</a:t>
            </a:r>
            <a:r>
              <a:rPr lang="en-US" altLang="zh-TW" dirty="0"/>
              <a:t>: 1:1</a:t>
            </a:r>
            <a:r>
              <a:rPr lang="zh-TW" altLang="en-US" dirty="0"/>
              <a:t>，每個 </a:t>
            </a:r>
            <a:r>
              <a:rPr lang="en-US" altLang="zh-TW" dirty="0"/>
              <a:t>cache block </a:t>
            </a:r>
            <a:r>
              <a:rPr lang="zh-TW" altLang="en-US" dirty="0"/>
              <a:t>僅可以對應到唯一的一個 </a:t>
            </a:r>
            <a:r>
              <a:rPr lang="en-US" altLang="zh-TW" dirty="0"/>
              <a:t>main memory block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優點：搜尋時間短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缺點：</a:t>
            </a:r>
            <a:r>
              <a:rPr lang="en-US" altLang="zh-TW" dirty="0"/>
              <a:t>hit rate </a:t>
            </a:r>
            <a:r>
              <a:rPr lang="zh-TW" altLang="en-US" dirty="0"/>
              <a:t>低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fully associative</a:t>
            </a:r>
            <a:r>
              <a:rPr lang="en-US" altLang="zh-TW" dirty="0"/>
              <a:t>: </a:t>
            </a:r>
            <a:r>
              <a:rPr lang="zh-TW" altLang="en-US" dirty="0"/>
              <a:t>任意 </a:t>
            </a:r>
            <a:r>
              <a:rPr lang="en-US" altLang="zh-TW" dirty="0"/>
              <a:t>cache block </a:t>
            </a:r>
            <a:r>
              <a:rPr lang="zh-TW" altLang="en-US" dirty="0"/>
              <a:t>可以對應到任意的 </a:t>
            </a:r>
            <a:r>
              <a:rPr lang="en-US" altLang="zh-TW" dirty="0"/>
              <a:t>main memory block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優點：</a:t>
            </a:r>
            <a:r>
              <a:rPr lang="en-US" altLang="zh-TW" dirty="0"/>
              <a:t>hit rate </a:t>
            </a:r>
            <a:r>
              <a:rPr lang="zh-TW" altLang="en-US" dirty="0"/>
              <a:t>高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缺點：搜尋時間長，</a:t>
            </a:r>
            <a:r>
              <a:rPr lang="en-US" altLang="zh-TW" dirty="0"/>
              <a:t>CPU </a:t>
            </a:r>
            <a:r>
              <a:rPr lang="zh-TW" altLang="en-US" dirty="0"/>
              <a:t>必須掃過整個 </a:t>
            </a:r>
            <a:r>
              <a:rPr lang="en-US" altLang="zh-TW" dirty="0"/>
              <a:t>cache </a:t>
            </a:r>
            <a:r>
              <a:rPr lang="zh-TW" altLang="en-US" dirty="0"/>
              <a:t>才能決定是否該繼續往 </a:t>
            </a:r>
            <a:r>
              <a:rPr lang="en-US" altLang="zh-TW" dirty="0"/>
              <a:t>main memory </a:t>
            </a:r>
            <a:r>
              <a:rPr lang="zh-TW" altLang="en-US" dirty="0"/>
              <a:t>撈資料。電路設計最複雜，較昂貴。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n-way associative</a:t>
            </a:r>
            <a:r>
              <a:rPr lang="en-US" altLang="zh-TW" dirty="0"/>
              <a:t>: </a:t>
            </a:r>
            <a:r>
              <a:rPr lang="zh-TW" altLang="en-US" dirty="0"/>
              <a:t>把 </a:t>
            </a:r>
            <a:r>
              <a:rPr lang="en-US" altLang="zh-TW" dirty="0"/>
              <a:t>cache </a:t>
            </a:r>
            <a:r>
              <a:rPr lang="zh-TW" altLang="en-US" dirty="0"/>
              <a:t>分成多個 </a:t>
            </a:r>
            <a:r>
              <a:rPr lang="en-US" altLang="zh-TW" dirty="0"/>
              <a:t>set</a:t>
            </a:r>
            <a:r>
              <a:rPr lang="zh-TW" altLang="en-US" dirty="0"/>
              <a:t>，</a:t>
            </a:r>
            <a:r>
              <a:rPr lang="en-US" altLang="zh-TW" dirty="0"/>
              <a:t>CPU </a:t>
            </a:r>
            <a:r>
              <a:rPr lang="zh-TW" altLang="en-US" dirty="0"/>
              <a:t>必須檢查指定 </a:t>
            </a:r>
            <a:r>
              <a:rPr lang="en-US" altLang="zh-TW" dirty="0"/>
              <a:t>set </a:t>
            </a:r>
            <a:r>
              <a:rPr lang="zh-TW" altLang="en-US" dirty="0"/>
              <a:t>內的每個 </a:t>
            </a:r>
            <a:r>
              <a:rPr lang="en-US" altLang="zh-TW" dirty="0"/>
              <a:t>block </a:t>
            </a:r>
            <a:r>
              <a:rPr lang="zh-TW" altLang="en-US" dirty="0"/>
              <a:t>是否有可用的 </a:t>
            </a:r>
            <a:r>
              <a:rPr lang="en-US" altLang="zh-TW" dirty="0"/>
              <a:t>cache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優點：搜尋時間短且 </a:t>
            </a:r>
            <a:r>
              <a:rPr lang="en-US" altLang="zh-TW" dirty="0"/>
              <a:t>hit rate </a:t>
            </a:r>
            <a:r>
              <a:rPr lang="zh-TW" altLang="en-US" dirty="0"/>
              <a:t>高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worst case: Fully Associative </a:t>
            </a:r>
            <a:r>
              <a:rPr lang="zh-TW" altLang="en-US" dirty="0"/>
              <a:t>的情況，也就是 </a:t>
            </a:r>
            <a:r>
              <a:rPr lang="en-US" altLang="zh-TW" dirty="0"/>
              <a:t>CPU </a:t>
            </a:r>
            <a:r>
              <a:rPr lang="zh-TW" altLang="en-US" dirty="0"/>
              <a:t>要檢查整個 </a:t>
            </a:r>
            <a:r>
              <a:rPr lang="en-US" altLang="zh-TW" dirty="0"/>
              <a:t>cache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22454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706F883C-4F88-4759-B612-01DABB4F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 mapping 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062A30AB-B438-4334-AA5D-AB0AC2614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z="1800" dirty="0"/>
              <a:t>範例</a:t>
            </a:r>
            <a:r>
              <a:rPr lang="en-US" altLang="zh-TW" sz="1800" dirty="0"/>
              <a:t>:</a:t>
            </a:r>
            <a:r>
              <a:rPr lang="zh-TW" altLang="en-US" sz="1800" dirty="0"/>
              <a:t>快取有</a:t>
            </a:r>
            <a:r>
              <a:rPr lang="en-US" altLang="zh-TW" sz="1800" dirty="0"/>
              <a:t>128</a:t>
            </a:r>
            <a:r>
              <a:rPr lang="zh-TW" altLang="en-US" sz="1800" dirty="0"/>
              <a:t> </a:t>
            </a:r>
            <a:r>
              <a:rPr lang="en-US" altLang="zh-TW" sz="1800" dirty="0"/>
              <a:t>lines</a:t>
            </a:r>
            <a:r>
              <a:rPr lang="zh-TW" altLang="en-US" sz="1800" dirty="0"/>
              <a:t>，每個區塊有</a:t>
            </a:r>
            <a:r>
              <a:rPr lang="en-US" altLang="zh-TW" sz="1800" dirty="0"/>
              <a:t>4</a:t>
            </a:r>
            <a:r>
              <a:rPr lang="zh-TW" altLang="en-US" sz="1800" dirty="0"/>
              <a:t> </a:t>
            </a:r>
            <a:r>
              <a:rPr lang="en-US" altLang="zh-TW" sz="1800" dirty="0"/>
              <a:t>words</a:t>
            </a:r>
            <a:r>
              <a:rPr lang="zh-TW" altLang="en-US" sz="1800" dirty="0"/>
              <a:t>，</a:t>
            </a:r>
            <a:r>
              <a:rPr lang="en-US" altLang="zh-TW" sz="1800" dirty="0"/>
              <a:t>Tag 5 bits</a:t>
            </a:r>
            <a:r>
              <a:rPr lang="zh-TW" altLang="en-US" sz="1800" dirty="0"/>
              <a:t>，請問直接對映式快取之格式為何</a:t>
            </a:r>
            <a:r>
              <a:rPr lang="en-US" altLang="zh-TW" sz="1800" dirty="0"/>
              <a:t>?</a:t>
            </a:r>
          </a:p>
          <a:p>
            <a:pPr>
              <a:buNone/>
            </a:pPr>
            <a:r>
              <a:rPr lang="zh-TW" altLang="en-US" sz="1800" dirty="0"/>
              <a:t>答案</a:t>
            </a:r>
            <a:r>
              <a:rPr lang="en-US" altLang="zh-TW" sz="1800" dirty="0"/>
              <a:t>:</a:t>
            </a:r>
          </a:p>
          <a:p>
            <a:pPr>
              <a:buNone/>
            </a:pPr>
            <a:r>
              <a:rPr lang="en-US" altLang="zh-TW" sz="1800" dirty="0"/>
              <a:t>		</a:t>
            </a:r>
            <a:r>
              <a:rPr lang="zh-TW" altLang="en-US" sz="1800" dirty="0"/>
              <a:t>每個區塊有</a:t>
            </a:r>
            <a:r>
              <a:rPr lang="en-US" altLang="zh-TW" sz="1800" dirty="0"/>
              <a:t>4</a:t>
            </a:r>
            <a:r>
              <a:rPr lang="zh-TW" altLang="en-US" sz="1800" dirty="0"/>
              <a:t>個字組 </a:t>
            </a:r>
            <a:r>
              <a:rPr lang="en-US" altLang="zh-TW" sz="1800" dirty="0"/>
              <a:t>: 4=2</a:t>
            </a:r>
            <a:r>
              <a:rPr lang="en-US" altLang="zh-TW" sz="1800" baseline="30000" dirty="0"/>
              <a:t>2</a:t>
            </a:r>
            <a:r>
              <a:rPr lang="en-US" altLang="zh-TW" sz="1800" dirty="0"/>
              <a:t> 	</a:t>
            </a:r>
            <a:r>
              <a:rPr lang="en-US" altLang="zh-TW" sz="1800" dirty="0">
                <a:sym typeface="Symbol" panose="05050102010706020507" pitchFamily="18" charset="2"/>
              </a:rPr>
              <a:t>word</a:t>
            </a:r>
            <a:r>
              <a:rPr lang="zh-TW" altLang="en-US" sz="1800" dirty="0">
                <a:sym typeface="Symbol" panose="05050102010706020507" pitchFamily="18" charset="2"/>
              </a:rPr>
              <a:t>欄有</a:t>
            </a:r>
            <a:r>
              <a:rPr lang="en-US" altLang="zh-TW" sz="1800" dirty="0">
                <a:sym typeface="Symbol" panose="05050102010706020507" pitchFamily="18" charset="2"/>
              </a:rPr>
              <a:t>2 bits</a:t>
            </a:r>
          </a:p>
          <a:p>
            <a:pPr>
              <a:buNone/>
            </a:pPr>
            <a:r>
              <a:rPr lang="en-US" altLang="zh-TW" sz="1800" dirty="0">
                <a:sym typeface="Symbol" panose="05050102010706020507" pitchFamily="18" charset="2"/>
              </a:rPr>
              <a:t>		</a:t>
            </a:r>
            <a:r>
              <a:rPr lang="zh-TW" altLang="en-US" sz="1800" dirty="0"/>
              <a:t>快取有</a:t>
            </a:r>
            <a:r>
              <a:rPr lang="en-US" altLang="zh-TW" sz="1800" dirty="0"/>
              <a:t>128</a:t>
            </a:r>
            <a:r>
              <a:rPr lang="zh-TW" altLang="en-US" sz="1800" dirty="0"/>
              <a:t>個區塊</a:t>
            </a:r>
            <a:r>
              <a:rPr lang="en-US" altLang="zh-TW" sz="1800" dirty="0"/>
              <a:t>:  128=2</a:t>
            </a:r>
            <a:r>
              <a:rPr lang="en-US" altLang="zh-TW" sz="1800" baseline="30000" dirty="0"/>
              <a:t>7</a:t>
            </a:r>
            <a:r>
              <a:rPr lang="en-US" altLang="zh-TW" sz="1800" dirty="0"/>
              <a:t> 	</a:t>
            </a:r>
            <a:r>
              <a:rPr lang="en-US" altLang="zh-TW" sz="1800" dirty="0">
                <a:sym typeface="Symbol" panose="05050102010706020507" pitchFamily="18" charset="2"/>
              </a:rPr>
              <a:t>block</a:t>
            </a:r>
            <a:r>
              <a:rPr lang="zh-TW" altLang="en-US" sz="1800" dirty="0">
                <a:sym typeface="Symbol" panose="05050102010706020507" pitchFamily="18" charset="2"/>
              </a:rPr>
              <a:t>欄有</a:t>
            </a:r>
            <a:r>
              <a:rPr lang="en-US" altLang="zh-TW" sz="1800" dirty="0">
                <a:sym typeface="Symbol" panose="05050102010706020507" pitchFamily="18" charset="2"/>
              </a:rPr>
              <a:t>7 bits</a:t>
            </a:r>
          </a:p>
          <a:p>
            <a:pPr>
              <a:buNone/>
            </a:pPr>
            <a:r>
              <a:rPr lang="en-US" altLang="zh-TW" sz="1800" dirty="0">
                <a:sym typeface="Symbol" panose="05050102010706020507" pitchFamily="18" charset="2"/>
              </a:rPr>
              <a:t>		 tag 5 bits</a:t>
            </a:r>
          </a:p>
          <a:p>
            <a:pPr>
              <a:buNone/>
            </a:pPr>
            <a:r>
              <a:rPr lang="en-US" altLang="zh-TW" sz="1800" dirty="0">
                <a:sym typeface="Symbol" panose="05050102010706020507" pitchFamily="18" charset="2"/>
              </a:rPr>
              <a:t>	</a:t>
            </a:r>
            <a:r>
              <a:rPr lang="en-US" altLang="zh-TW" sz="1800" dirty="0"/>
              <a:t>	</a:t>
            </a:r>
          </a:p>
          <a:p>
            <a:pPr>
              <a:buNone/>
            </a:pPr>
            <a:r>
              <a:rPr lang="en-US" altLang="zh-TW" sz="1800" dirty="0">
                <a:sym typeface="Symbol" panose="05050102010706020507" pitchFamily="18" charset="2"/>
              </a:rPr>
              <a:t>		</a:t>
            </a:r>
            <a:r>
              <a:rPr lang="zh-TW" altLang="en-US" sz="1800" dirty="0"/>
              <a:t>主記憶體為</a:t>
            </a:r>
            <a:r>
              <a:rPr lang="en-US" altLang="zh-TW" sz="1800" dirty="0"/>
              <a:t>2</a:t>
            </a:r>
            <a:r>
              <a:rPr lang="en-US" altLang="zh-TW" sz="1800" baseline="30000" dirty="0"/>
              <a:t>14</a:t>
            </a:r>
            <a:r>
              <a:rPr lang="zh-TW" altLang="en-US" sz="1800" dirty="0"/>
              <a:t>個</a:t>
            </a:r>
            <a:r>
              <a:rPr lang="en-US" altLang="zh-TW" sz="1800" dirty="0"/>
              <a:t>word</a:t>
            </a:r>
          </a:p>
          <a:p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5460F27F-8F42-4AB6-A685-6A9FD6E0799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781" y="5090799"/>
            <a:ext cx="4389500" cy="12680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8B8C417B-A176-4C6B-9F03-E8444D0311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4169" y="2135805"/>
            <a:ext cx="6151397" cy="43773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C5645CF6-B2DE-4B3F-BF7E-77BEEF290666}"/>
              </a:ext>
            </a:extLst>
          </p:cNvPr>
          <p:cNvSpPr txBox="1"/>
          <p:nvPr/>
        </p:nvSpPr>
        <p:spPr>
          <a:xfrm>
            <a:off x="1028039" y="4659699"/>
            <a:ext cx="403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5bits                    7bits                     2bits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xmlns="" id="{7D306017-9F67-402C-91B4-40A11A624913}"/>
              </a:ext>
            </a:extLst>
          </p:cNvPr>
          <p:cNvCxnSpPr>
            <a:cxnSpLocks/>
          </p:cNvCxnSpPr>
          <p:nvPr/>
        </p:nvCxnSpPr>
        <p:spPr>
          <a:xfrm flipH="1" flipV="1">
            <a:off x="7126664" y="5090799"/>
            <a:ext cx="717043" cy="806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文字方塊 15">
                <a:extLst>
                  <a:ext uri="{FF2B5EF4-FFF2-40B4-BE49-F238E27FC236}">
                    <a16:creationId xmlns="" xmlns:a16="http://schemas.microsoft.com/office/drawing/2014/main" id="{929AC999-9EA4-4AB1-8884-AE0157F13C43}"/>
                  </a:ext>
                </a:extLst>
              </p:cNvPr>
              <p:cNvSpPr txBox="1"/>
              <p:nvPr/>
            </p:nvSpPr>
            <p:spPr>
              <a:xfrm>
                <a:off x="5612242" y="5830349"/>
                <a:ext cx="2667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4095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÷128=31⋯127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9AC999-9EA4-4AB1-8884-AE0157F1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242" y="5830349"/>
                <a:ext cx="2667689" cy="36933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文字方塊 155">
            <a:extLst>
              <a:ext uri="{FF2B5EF4-FFF2-40B4-BE49-F238E27FC236}">
                <a16:creationId xmlns:a16="http://schemas.microsoft.com/office/drawing/2014/main" xmlns="" id="{2A91539D-A9D6-44BE-82EF-403898D155D7}"/>
              </a:ext>
            </a:extLst>
          </p:cNvPr>
          <p:cNvSpPr txBox="1"/>
          <p:nvPr/>
        </p:nvSpPr>
        <p:spPr>
          <a:xfrm>
            <a:off x="10528183" y="3678128"/>
            <a:ext cx="130012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Line size = block size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89789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4B17715-ACA7-4902-B26B-008DCEAB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 associative  mapping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1854AD-3CC2-4800-B356-E9522ACA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z="1800" dirty="0"/>
              <a:t>範例</a:t>
            </a:r>
            <a:r>
              <a:rPr lang="en-US" altLang="zh-TW" sz="1800" dirty="0"/>
              <a:t>:</a:t>
            </a:r>
            <a:r>
              <a:rPr lang="zh-TW" altLang="en-US" sz="1800" dirty="0"/>
              <a:t>快取有</a:t>
            </a:r>
            <a:r>
              <a:rPr lang="en-US" altLang="zh-TW" sz="1800" dirty="0"/>
              <a:t>128</a:t>
            </a:r>
            <a:r>
              <a:rPr lang="zh-TW" altLang="en-US" sz="1800" dirty="0"/>
              <a:t> </a:t>
            </a:r>
            <a:r>
              <a:rPr lang="en-US" altLang="zh-TW" sz="1800" dirty="0"/>
              <a:t>lines</a:t>
            </a:r>
            <a:r>
              <a:rPr lang="zh-TW" altLang="en-US" sz="1800" dirty="0"/>
              <a:t>，每個區塊有</a:t>
            </a:r>
            <a:r>
              <a:rPr lang="en-US" altLang="zh-TW" sz="1800" dirty="0"/>
              <a:t>4</a:t>
            </a:r>
            <a:r>
              <a:rPr lang="zh-TW" altLang="en-US" sz="1800" dirty="0"/>
              <a:t> </a:t>
            </a:r>
            <a:r>
              <a:rPr lang="en-US" altLang="zh-TW" sz="1800" dirty="0"/>
              <a:t>words</a:t>
            </a:r>
            <a:r>
              <a:rPr lang="zh-TW" altLang="en-US" sz="1800" dirty="0"/>
              <a:t>，</a:t>
            </a:r>
            <a:r>
              <a:rPr lang="en-US" altLang="zh-TW" sz="1800" dirty="0"/>
              <a:t>Tag 12 bits</a:t>
            </a:r>
            <a:r>
              <a:rPr lang="zh-TW" altLang="en-US" sz="1800" dirty="0"/>
              <a:t>，請問完全關聯式快取之格式為何</a:t>
            </a:r>
            <a:r>
              <a:rPr lang="en-US" altLang="zh-TW" sz="1800" dirty="0"/>
              <a:t>?</a:t>
            </a:r>
          </a:p>
          <a:p>
            <a:pPr>
              <a:buNone/>
            </a:pPr>
            <a:r>
              <a:rPr lang="zh-TW" altLang="en-US" sz="1800" dirty="0"/>
              <a:t>答案</a:t>
            </a:r>
            <a:r>
              <a:rPr lang="en-US" altLang="zh-TW" sz="1800" dirty="0"/>
              <a:t>:</a:t>
            </a:r>
          </a:p>
          <a:p>
            <a:pPr>
              <a:buNone/>
            </a:pPr>
            <a:r>
              <a:rPr lang="en-US" altLang="zh-TW" sz="1800" dirty="0"/>
              <a:t>		</a:t>
            </a:r>
            <a:r>
              <a:rPr lang="zh-TW" altLang="en-US" sz="1800" dirty="0"/>
              <a:t>每個區塊有</a:t>
            </a:r>
            <a:r>
              <a:rPr lang="en-US" altLang="zh-TW" sz="1800" dirty="0"/>
              <a:t>4</a:t>
            </a:r>
            <a:r>
              <a:rPr lang="zh-TW" altLang="en-US" sz="1800" dirty="0"/>
              <a:t>個字組 </a:t>
            </a:r>
            <a:r>
              <a:rPr lang="en-US" altLang="zh-TW" sz="1800" dirty="0"/>
              <a:t>: 4=2</a:t>
            </a:r>
            <a:r>
              <a:rPr lang="en-US" altLang="zh-TW" sz="1800" baseline="30000" dirty="0"/>
              <a:t>2</a:t>
            </a:r>
            <a:r>
              <a:rPr lang="en-US" altLang="zh-TW" sz="1800" dirty="0"/>
              <a:t> 	</a:t>
            </a:r>
            <a:r>
              <a:rPr lang="en-US" altLang="zh-TW" sz="1800" dirty="0">
                <a:sym typeface="Symbol" panose="05050102010706020507" pitchFamily="18" charset="2"/>
              </a:rPr>
              <a:t>word</a:t>
            </a:r>
            <a:r>
              <a:rPr lang="zh-TW" altLang="en-US" sz="1800" dirty="0">
                <a:sym typeface="Symbol" panose="05050102010706020507" pitchFamily="18" charset="2"/>
              </a:rPr>
              <a:t>欄有</a:t>
            </a:r>
            <a:r>
              <a:rPr lang="en-US" altLang="zh-TW" sz="1800" dirty="0">
                <a:sym typeface="Symbol" panose="05050102010706020507" pitchFamily="18" charset="2"/>
              </a:rPr>
              <a:t>2 bits</a:t>
            </a:r>
          </a:p>
          <a:p>
            <a:pPr>
              <a:buNone/>
            </a:pPr>
            <a:r>
              <a:rPr lang="en-US" altLang="zh-TW" sz="1800" dirty="0">
                <a:sym typeface="Symbol" panose="05050102010706020507" pitchFamily="18" charset="2"/>
              </a:rPr>
              <a:t>		 tag</a:t>
            </a:r>
            <a:r>
              <a:rPr lang="zh-TW" altLang="en-US" sz="1800" dirty="0">
                <a:sym typeface="Symbol" panose="05050102010706020507" pitchFamily="18" charset="2"/>
              </a:rPr>
              <a:t>欄有</a:t>
            </a:r>
            <a:r>
              <a:rPr lang="en-US" altLang="zh-TW" sz="1800" dirty="0">
                <a:sym typeface="Symbol" panose="05050102010706020507" pitchFamily="18" charset="2"/>
              </a:rPr>
              <a:t>12 bits</a:t>
            </a:r>
          </a:p>
          <a:p>
            <a:pPr>
              <a:buNone/>
            </a:pPr>
            <a:r>
              <a:rPr lang="en-US" altLang="zh-TW" sz="1800" dirty="0">
                <a:sym typeface="Symbol" panose="05050102010706020507" pitchFamily="18" charset="2"/>
              </a:rPr>
              <a:t>		 </a:t>
            </a:r>
            <a:r>
              <a:rPr lang="zh-TW" altLang="en-US" sz="1800" dirty="0"/>
              <a:t>主記憶體為</a:t>
            </a:r>
            <a:r>
              <a:rPr lang="en-US" altLang="zh-TW" sz="1800" dirty="0"/>
              <a:t>2</a:t>
            </a:r>
            <a:r>
              <a:rPr lang="en-US" altLang="zh-TW" sz="1800" baseline="30000" dirty="0"/>
              <a:t>14</a:t>
            </a:r>
            <a:r>
              <a:rPr lang="zh-TW" altLang="en-US" sz="1800" dirty="0"/>
              <a:t>個</a:t>
            </a:r>
            <a:r>
              <a:rPr lang="en-US" altLang="zh-TW" sz="1800" dirty="0"/>
              <a:t>word 	</a:t>
            </a:r>
            <a:endParaRPr lang="zh-TW" altLang="en-US" sz="1800" dirty="0"/>
          </a:p>
          <a:p>
            <a:endParaRPr lang="zh-TW" altLang="en-US" dirty="0"/>
          </a:p>
        </p:txBody>
      </p:sp>
      <p:pic>
        <p:nvPicPr>
          <p:cNvPr id="6" name="Picture 4" descr="6-8">
            <a:extLst>
              <a:ext uri="{FF2B5EF4-FFF2-40B4-BE49-F238E27FC236}">
                <a16:creationId xmlns:a16="http://schemas.microsoft.com/office/drawing/2014/main" xmlns="" id="{45FCE48F-B5E5-4E0A-BF94-6929E7E9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4000" contrast="32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189" r="1901" b="7179"/>
          <a:stretch>
            <a:fillRect/>
          </a:stretch>
        </p:blipFill>
        <p:spPr bwMode="auto">
          <a:xfrm>
            <a:off x="810703" y="5250123"/>
            <a:ext cx="4413920" cy="91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336C6EAC-35C3-4B6E-A892-3B74FCB6D33E}"/>
              </a:ext>
            </a:extLst>
          </p:cNvPr>
          <p:cNvSpPr txBox="1"/>
          <p:nvPr/>
        </p:nvSpPr>
        <p:spPr>
          <a:xfrm>
            <a:off x="1090223" y="4924170"/>
            <a:ext cx="403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           12bits                                  2bits</a:t>
            </a:r>
            <a:endParaRPr lang="zh-TW" altLang="en-US" dirty="0"/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xmlns="" id="{6E3656A9-88BD-4F36-855F-108E6ECD2EF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3005" y="2504961"/>
            <a:ext cx="7352413" cy="3450635"/>
          </a:xfrm>
          <a:prstGeom prst="rect">
            <a:avLst/>
          </a:prstGeom>
        </p:spPr>
      </p:pic>
      <p:sp>
        <p:nvSpPr>
          <p:cNvPr id="110" name="文字方塊 109">
            <a:extLst>
              <a:ext uri="{FF2B5EF4-FFF2-40B4-BE49-F238E27FC236}">
                <a16:creationId xmlns:a16="http://schemas.microsoft.com/office/drawing/2014/main" xmlns="" id="{9F051184-CAAE-44BE-B0E0-212F6358F233}"/>
              </a:ext>
            </a:extLst>
          </p:cNvPr>
          <p:cNvSpPr txBox="1"/>
          <p:nvPr/>
        </p:nvSpPr>
        <p:spPr>
          <a:xfrm>
            <a:off x="10570127" y="4001294"/>
            <a:ext cx="130012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Line size = block size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245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DE0BE14-81B9-494F-A507-060592D3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TCI6638K2K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F6B4E3DD-BEBB-40C0-BFB6-0254C16DA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33102" y="1193549"/>
            <a:ext cx="5427676" cy="56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0485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535A2C3-BE10-4E4C-B044-8DFFB67B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associative mapping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1455EB1-B5B5-4C43-8723-92B23CBF8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z="1800" dirty="0"/>
              <a:t>範例</a:t>
            </a:r>
            <a:r>
              <a:rPr lang="en-US" altLang="zh-TW" sz="1800" dirty="0"/>
              <a:t>:</a:t>
            </a:r>
            <a:r>
              <a:rPr lang="zh-TW" altLang="en-US" sz="1800" dirty="0"/>
              <a:t>快取有</a:t>
            </a:r>
            <a:r>
              <a:rPr lang="en-US" altLang="zh-TW" sz="1800" dirty="0"/>
              <a:t>128</a:t>
            </a:r>
            <a:r>
              <a:rPr lang="zh-TW" altLang="en-US" sz="1800" dirty="0"/>
              <a:t> </a:t>
            </a:r>
            <a:r>
              <a:rPr lang="en-US" altLang="zh-TW" sz="1800" dirty="0"/>
              <a:t>lines</a:t>
            </a:r>
            <a:r>
              <a:rPr lang="zh-TW" altLang="en-US" sz="1800" dirty="0"/>
              <a:t>，每個集合有</a:t>
            </a:r>
            <a:r>
              <a:rPr lang="en-US" altLang="zh-TW" sz="1800" dirty="0"/>
              <a:t>2</a:t>
            </a:r>
            <a:r>
              <a:rPr lang="zh-TW" altLang="en-US" sz="1800" dirty="0"/>
              <a:t> </a:t>
            </a:r>
            <a:r>
              <a:rPr lang="en-US" altLang="zh-TW" sz="1800" dirty="0"/>
              <a:t>lines</a:t>
            </a:r>
            <a:r>
              <a:rPr lang="zh-TW" altLang="en-US" sz="1800" dirty="0"/>
              <a:t>，每個區塊有</a:t>
            </a:r>
            <a:r>
              <a:rPr lang="en-US" altLang="zh-TW" sz="1800" dirty="0"/>
              <a:t>4</a:t>
            </a:r>
            <a:r>
              <a:rPr lang="zh-TW" altLang="en-US" sz="1800" dirty="0"/>
              <a:t> </a:t>
            </a:r>
            <a:r>
              <a:rPr lang="en-US" altLang="zh-TW" sz="1800" dirty="0"/>
              <a:t>words</a:t>
            </a:r>
            <a:r>
              <a:rPr lang="zh-TW" altLang="en-US" sz="1800" dirty="0"/>
              <a:t>，</a:t>
            </a:r>
            <a:r>
              <a:rPr lang="en-US" altLang="zh-TW" sz="1800" dirty="0"/>
              <a:t>Tag 6 bits</a:t>
            </a:r>
            <a:r>
              <a:rPr lang="zh-TW" altLang="en-US" sz="1800" dirty="0"/>
              <a:t>，請問</a:t>
            </a:r>
            <a:r>
              <a:rPr lang="en-US" altLang="zh-TW" sz="1800" dirty="0"/>
              <a:t>2-way</a:t>
            </a:r>
            <a:r>
              <a:rPr lang="zh-TW" altLang="en-US" sz="1800" dirty="0"/>
              <a:t>集合關聯式快取之格式為何</a:t>
            </a:r>
            <a:r>
              <a:rPr lang="en-US" altLang="zh-TW" sz="1800" dirty="0"/>
              <a:t>?</a:t>
            </a:r>
          </a:p>
          <a:p>
            <a:pPr>
              <a:buNone/>
            </a:pPr>
            <a:r>
              <a:rPr lang="zh-TW" altLang="en-US" sz="1800" dirty="0"/>
              <a:t>答案</a:t>
            </a:r>
            <a:r>
              <a:rPr lang="en-US" altLang="zh-TW" sz="1800" dirty="0"/>
              <a:t>:</a:t>
            </a:r>
          </a:p>
          <a:p>
            <a:pPr>
              <a:buNone/>
            </a:pPr>
            <a:r>
              <a:rPr lang="en-US" altLang="zh-TW" sz="1800" dirty="0"/>
              <a:t>		</a:t>
            </a:r>
            <a:r>
              <a:rPr lang="zh-TW" altLang="en-US" sz="1800" dirty="0"/>
              <a:t>每個區塊有</a:t>
            </a:r>
            <a:r>
              <a:rPr lang="en-US" altLang="zh-TW" sz="1800" dirty="0"/>
              <a:t>4</a:t>
            </a:r>
            <a:r>
              <a:rPr lang="zh-TW" altLang="en-US" sz="1800" dirty="0"/>
              <a:t>個字組 </a:t>
            </a:r>
            <a:r>
              <a:rPr lang="en-US" altLang="zh-TW" sz="1800" dirty="0"/>
              <a:t>: 4=2</a:t>
            </a:r>
            <a:r>
              <a:rPr lang="en-US" altLang="zh-TW" sz="1800" baseline="30000" dirty="0"/>
              <a:t>2</a:t>
            </a:r>
            <a:r>
              <a:rPr lang="en-US" altLang="zh-TW" sz="1800" dirty="0"/>
              <a:t> 	</a:t>
            </a:r>
            <a:r>
              <a:rPr lang="en-US" altLang="zh-TW" sz="1800" dirty="0">
                <a:sym typeface="Symbol" panose="05050102010706020507" pitchFamily="18" charset="2"/>
              </a:rPr>
              <a:t>word</a:t>
            </a:r>
            <a:r>
              <a:rPr lang="zh-TW" altLang="en-US" sz="1800" dirty="0">
                <a:sym typeface="Symbol" panose="05050102010706020507" pitchFamily="18" charset="2"/>
              </a:rPr>
              <a:t>欄有</a:t>
            </a:r>
            <a:r>
              <a:rPr lang="en-US" altLang="zh-TW" sz="1800" dirty="0">
                <a:sym typeface="Symbol" panose="05050102010706020507" pitchFamily="18" charset="2"/>
              </a:rPr>
              <a:t>2 bits</a:t>
            </a:r>
          </a:p>
          <a:p>
            <a:pPr>
              <a:buNone/>
            </a:pPr>
            <a:r>
              <a:rPr lang="en-US" altLang="zh-TW" sz="1800" dirty="0">
                <a:sym typeface="Symbol" panose="05050102010706020507" pitchFamily="18" charset="2"/>
              </a:rPr>
              <a:t>		</a:t>
            </a:r>
            <a:r>
              <a:rPr lang="zh-TW" altLang="en-US" sz="1800" dirty="0"/>
              <a:t>快取有</a:t>
            </a:r>
            <a:r>
              <a:rPr lang="en-US" altLang="zh-TW" sz="1800" dirty="0"/>
              <a:t>128</a:t>
            </a:r>
            <a:r>
              <a:rPr lang="zh-TW" altLang="en-US" sz="1800" dirty="0"/>
              <a:t>個區塊，每個集合有</a:t>
            </a:r>
            <a:r>
              <a:rPr lang="en-US" altLang="zh-TW" sz="1800" dirty="0"/>
              <a:t>2</a:t>
            </a:r>
            <a:r>
              <a:rPr lang="zh-TW" altLang="en-US" sz="1800" dirty="0"/>
              <a:t>個區塊</a:t>
            </a:r>
            <a:r>
              <a:rPr lang="en-US" altLang="zh-TW" sz="1800" dirty="0"/>
              <a:t> :</a:t>
            </a:r>
            <a:r>
              <a:rPr lang="en-US" altLang="zh-TW" sz="1800" dirty="0">
                <a:sym typeface="Symbol" panose="05050102010706020507" pitchFamily="18" charset="2"/>
              </a:rPr>
              <a:t>128/2=</a:t>
            </a:r>
            <a:r>
              <a:rPr lang="en-US" altLang="zh-TW" sz="1800" dirty="0"/>
              <a:t> 64=2</a:t>
            </a:r>
            <a:r>
              <a:rPr lang="en-US" altLang="zh-TW" sz="1800" baseline="30000" dirty="0"/>
              <a:t>6</a:t>
            </a:r>
            <a:r>
              <a:rPr lang="en-US" altLang="zh-TW" sz="1800" dirty="0">
                <a:sym typeface="Symbol" panose="05050102010706020507" pitchFamily="18" charset="2"/>
              </a:rPr>
              <a:t> </a:t>
            </a:r>
            <a:r>
              <a:rPr lang="en-US" altLang="zh-TW" sz="1800" dirty="0"/>
              <a:t> </a:t>
            </a:r>
            <a:r>
              <a:rPr lang="en-US" altLang="zh-TW" sz="1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zh-TW" sz="1800" dirty="0">
                <a:sym typeface="Symbol" panose="05050102010706020507" pitchFamily="18" charset="2"/>
              </a:rPr>
              <a:t>		set</a:t>
            </a:r>
            <a:r>
              <a:rPr lang="zh-TW" altLang="en-US" sz="1800" dirty="0">
                <a:sym typeface="Symbol" panose="05050102010706020507" pitchFamily="18" charset="2"/>
              </a:rPr>
              <a:t>欄有</a:t>
            </a:r>
            <a:r>
              <a:rPr lang="en-US" altLang="zh-TW" sz="1800" dirty="0">
                <a:sym typeface="Symbol" panose="05050102010706020507" pitchFamily="18" charset="2"/>
              </a:rPr>
              <a:t>6 bits</a:t>
            </a:r>
          </a:p>
          <a:p>
            <a:pPr>
              <a:buNone/>
            </a:pPr>
            <a:r>
              <a:rPr lang="en-US" altLang="zh-TW" sz="1800" dirty="0">
                <a:sym typeface="Symbol" panose="05050102010706020507" pitchFamily="18" charset="2"/>
              </a:rPr>
              <a:t>		tag</a:t>
            </a:r>
            <a:r>
              <a:rPr lang="zh-TW" altLang="en-US" sz="1800" dirty="0">
                <a:sym typeface="Symbol" panose="05050102010706020507" pitchFamily="18" charset="2"/>
              </a:rPr>
              <a:t>欄有</a:t>
            </a:r>
            <a:r>
              <a:rPr lang="en-US" altLang="zh-TW" sz="1800" dirty="0">
                <a:sym typeface="Symbol" panose="05050102010706020507" pitchFamily="18" charset="2"/>
              </a:rPr>
              <a:t>6 bits</a:t>
            </a:r>
          </a:p>
          <a:p>
            <a:pPr>
              <a:buNone/>
            </a:pPr>
            <a:r>
              <a:rPr lang="en-US" altLang="zh-TW" sz="1800" dirty="0">
                <a:sym typeface="Symbol" panose="05050102010706020507" pitchFamily="18" charset="2"/>
              </a:rPr>
              <a:t>		</a:t>
            </a:r>
            <a:r>
              <a:rPr lang="zh-TW" altLang="en-US" sz="1800" dirty="0"/>
              <a:t>主記憶體為</a:t>
            </a:r>
            <a:r>
              <a:rPr lang="en-US" altLang="zh-TW" sz="1800" dirty="0"/>
              <a:t>2</a:t>
            </a:r>
            <a:r>
              <a:rPr lang="en-US" altLang="zh-TW" sz="1800" baseline="30000" dirty="0"/>
              <a:t>14</a:t>
            </a:r>
            <a:r>
              <a:rPr lang="zh-TW" altLang="en-US" sz="1800" dirty="0"/>
              <a:t>個</a:t>
            </a:r>
            <a:r>
              <a:rPr lang="en-US" altLang="zh-TW" sz="1800"/>
              <a:t>word</a:t>
            </a:r>
            <a:r>
              <a:rPr lang="en-US" altLang="zh-TW" sz="1800" dirty="0"/>
              <a:t>	</a:t>
            </a:r>
            <a:endParaRPr lang="zh-TW" altLang="en-US" sz="1800" dirty="0"/>
          </a:p>
          <a:p>
            <a:endParaRPr lang="zh-TW" altLang="en-US" dirty="0"/>
          </a:p>
        </p:txBody>
      </p:sp>
      <p:pic>
        <p:nvPicPr>
          <p:cNvPr id="6" name="Picture 2" descr="Macintosh HD:Users:philipr:Desktop:37690_Null_PPT:Powerpoint art_CONVERTED:37690_CH06_FIG0611.jpg">
            <a:extLst>
              <a:ext uri="{FF2B5EF4-FFF2-40B4-BE49-F238E27FC236}">
                <a16:creationId xmlns:a16="http://schemas.microsoft.com/office/drawing/2014/main" xmlns="" id="{22FEADC9-0AB1-4DDB-BB79-6453E697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8000" contrast="42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73" b="27103"/>
          <a:stretch>
            <a:fillRect/>
          </a:stretch>
        </p:blipFill>
        <p:spPr bwMode="auto">
          <a:xfrm>
            <a:off x="332174" y="5453600"/>
            <a:ext cx="4197881" cy="83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C4AC16F1-DC4B-47A3-8C47-BEF738B823B3}"/>
              </a:ext>
            </a:extLst>
          </p:cNvPr>
          <p:cNvSpPr txBox="1"/>
          <p:nvPr/>
        </p:nvSpPr>
        <p:spPr>
          <a:xfrm>
            <a:off x="494951" y="5202848"/>
            <a:ext cx="403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6bits                     </a:t>
            </a:r>
            <a:r>
              <a:rPr lang="en-US" altLang="zh-TW" dirty="0" err="1"/>
              <a:t>6bits</a:t>
            </a:r>
            <a:r>
              <a:rPr lang="en-US" altLang="zh-TW" dirty="0"/>
              <a:t>                  2bits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535CFF2-6F15-47A6-857D-F150346FE4B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6487" y="2368299"/>
            <a:ext cx="7407282" cy="4401693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xmlns="" id="{071C32D2-C430-4C23-A97D-0AE6F71975B2}"/>
              </a:ext>
            </a:extLst>
          </p:cNvPr>
          <p:cNvCxnSpPr>
            <a:cxnSpLocks/>
          </p:cNvCxnSpPr>
          <p:nvPr/>
        </p:nvCxnSpPr>
        <p:spPr>
          <a:xfrm flipH="1" flipV="1">
            <a:off x="7446549" y="5686214"/>
            <a:ext cx="288101" cy="731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文字方塊 9">
                <a:extLst>
                  <a:ext uri="{FF2B5EF4-FFF2-40B4-BE49-F238E27FC236}">
                    <a16:creationId xmlns="" xmlns:a16="http://schemas.microsoft.com/office/drawing/2014/main" id="{097B2F7F-D833-4DC0-A1DD-8D741BC0851B}"/>
                  </a:ext>
                </a:extLst>
              </p:cNvPr>
              <p:cNvSpPr txBox="1"/>
              <p:nvPr/>
            </p:nvSpPr>
            <p:spPr>
              <a:xfrm>
                <a:off x="5478021" y="6350305"/>
                <a:ext cx="2667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4095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÷64=63⋯63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97B2F7F-D833-4DC0-A1DD-8D741BC08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021" y="6350305"/>
                <a:ext cx="2667689" cy="36933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xmlns="" id="{B3487E02-29D9-475F-A41D-91EDBDCFD845}"/>
              </a:ext>
            </a:extLst>
          </p:cNvPr>
          <p:cNvCxnSpPr>
            <a:cxnSpLocks/>
          </p:cNvCxnSpPr>
          <p:nvPr/>
        </p:nvCxnSpPr>
        <p:spPr>
          <a:xfrm flipH="1" flipV="1">
            <a:off x="7533196" y="5384155"/>
            <a:ext cx="201454" cy="10453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28558869-1822-4F11-8769-3DF46B47323C}"/>
              </a:ext>
            </a:extLst>
          </p:cNvPr>
          <p:cNvSpPr txBox="1"/>
          <p:nvPr/>
        </p:nvSpPr>
        <p:spPr>
          <a:xfrm>
            <a:off x="10703735" y="3922814"/>
            <a:ext cx="130012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Line size = block size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38541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DEE3ED7-76BA-4F99-966E-081764F2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Replacement algorithm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430B451-931F-42B3-B058-9BBDCF9EC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當讀入新區塊到快取中，而快取中之某一區塊</a:t>
            </a:r>
            <a:r>
              <a:rPr lang="en-US" altLang="zh-TW" dirty="0"/>
              <a:t>(line)</a:t>
            </a:r>
            <a:r>
              <a:rPr lang="zh-TW" altLang="en-US" dirty="0"/>
              <a:t>必須移出</a:t>
            </a:r>
            <a:endParaRPr lang="en-US" altLang="zh-TW" b="1" dirty="0"/>
          </a:p>
          <a:p>
            <a:pPr lvl="1"/>
            <a:r>
              <a:rPr lang="en-US" altLang="zh-TW" b="1" dirty="0"/>
              <a:t>LRU(Least Recently Used):</a:t>
            </a:r>
            <a:r>
              <a:rPr lang="zh-TW" altLang="en-US" dirty="0"/>
              <a:t>將集合中目前最久沒使用的區塊加以取代。可減少失誤次數，實作困難且成本高。</a:t>
            </a:r>
            <a:endParaRPr lang="en-US" altLang="zh-TW" dirty="0"/>
          </a:p>
          <a:p>
            <a:pPr lvl="1"/>
            <a:r>
              <a:rPr lang="en-US" altLang="zh-TW" b="1" dirty="0"/>
              <a:t>LFU(Least Frequently Used)</a:t>
            </a:r>
            <a:r>
              <a:rPr lang="zh-TW" altLang="en-US" b="1" dirty="0"/>
              <a:t>：</a:t>
            </a:r>
            <a:r>
              <a:rPr lang="zh-TW" altLang="en-US" dirty="0"/>
              <a:t>將集合中一定時間內被使用次數最少的區塊加以取代。可減少失誤次數，實作困難且成本高。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92C43099-5EE3-4229-8189-6B34B236FA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041" y="4209628"/>
            <a:ext cx="6096000" cy="24774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1E9FC2DB-30A6-4DBA-A13D-4084AB7C41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3882" y="3817399"/>
            <a:ext cx="4490476" cy="288903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B7BAD00-AC29-4B69-9438-2389FBCD14B6}"/>
              </a:ext>
            </a:extLst>
          </p:cNvPr>
          <p:cNvSpPr/>
          <p:nvPr/>
        </p:nvSpPr>
        <p:spPr>
          <a:xfrm>
            <a:off x="3364554" y="6133707"/>
            <a:ext cx="604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/>
              <a:t>LRU</a:t>
            </a:r>
            <a:endParaRPr lang="zh-TW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EB4896D8-22F8-4B2B-86A0-F8A9B26BE1FE}"/>
              </a:ext>
            </a:extLst>
          </p:cNvPr>
          <p:cNvSpPr/>
          <p:nvPr/>
        </p:nvSpPr>
        <p:spPr>
          <a:xfrm>
            <a:off x="8549734" y="6176963"/>
            <a:ext cx="577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/>
              <a:t>LFU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380250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3EE86BB-6404-417F-A29D-06060B7B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Replacement algorithm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E805F0B-4E93-4FAC-BEE1-8E64F5ECA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b="1" dirty="0"/>
              <a:t>FIFO(First In First Out,</a:t>
            </a:r>
            <a:r>
              <a:rPr lang="zh-TW" altLang="en-US" b="1" dirty="0"/>
              <a:t>先進先出</a:t>
            </a:r>
            <a:r>
              <a:rPr lang="en-US" altLang="zh-TW" b="1" dirty="0"/>
              <a:t>):</a:t>
            </a:r>
            <a:r>
              <a:rPr lang="zh-TW" altLang="en-US" dirty="0"/>
              <a:t>將集合中最早進入的區塊加以取代。實作較簡單，失誤較高。</a:t>
            </a:r>
            <a:endParaRPr lang="en-US" altLang="zh-TW" dirty="0"/>
          </a:p>
          <a:p>
            <a:pPr lvl="1"/>
            <a:r>
              <a:rPr lang="en-US" altLang="zh-TW" b="1" dirty="0"/>
              <a:t>LIFO(Last in first out,</a:t>
            </a:r>
            <a:r>
              <a:rPr lang="zh-TW" altLang="en-US" b="1" dirty="0"/>
              <a:t>後進先出</a:t>
            </a:r>
            <a:r>
              <a:rPr lang="en-US" altLang="zh-TW" b="1" dirty="0"/>
              <a:t>):</a:t>
            </a:r>
            <a:r>
              <a:rPr lang="zh-TW" altLang="en-US" dirty="0"/>
              <a:t>將集合中最晚進入的區塊加以取代。實作較簡單，失誤較高。</a:t>
            </a:r>
            <a:endParaRPr lang="en-US" altLang="zh-TW" dirty="0"/>
          </a:p>
          <a:p>
            <a:pPr lvl="1"/>
            <a:r>
              <a:rPr lang="en-US" altLang="zh-TW" b="1" dirty="0"/>
              <a:t>Random(</a:t>
            </a:r>
            <a:r>
              <a:rPr lang="zh-TW" altLang="en-US" b="1" dirty="0"/>
              <a:t>隨機選取</a:t>
            </a:r>
            <a:r>
              <a:rPr lang="en-US" altLang="zh-TW" b="1" dirty="0"/>
              <a:t>):</a:t>
            </a:r>
            <a:r>
              <a:rPr lang="zh-TW" altLang="en-US" dirty="0"/>
              <a:t>由集合中隨機選一個區塊加以取代。實作最簡單，常用在快取記憶體。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11483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29E81E29-80B2-4DFD-9581-2B95B15B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浮點數運算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786E6EA9-AC32-4548-9421-346748331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57005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18A7B06-B205-48EA-B004-79587842C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小數點表示法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4882D21-1FF7-4920-AAF7-A383A924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888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lang="en-US" altLang="zh-TW" dirty="0"/>
          </a:p>
          <a:p>
            <a:r>
              <a:rPr lang="en-US" altLang="zh-TW" dirty="0"/>
              <a:t>150.625</a:t>
            </a:r>
            <a:r>
              <a:rPr lang="en-US" altLang="zh-TW" baseline="-25000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10010110.101</a:t>
            </a:r>
            <a:r>
              <a:rPr lang="en-US" altLang="zh-TW" baseline="-25000" dirty="0"/>
              <a:t>2</a:t>
            </a:r>
          </a:p>
          <a:p>
            <a:r>
              <a:rPr lang="zh-TW" altLang="en-US" dirty="0"/>
              <a:t>正規化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10010110.101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0.10010110101X2</a:t>
            </a:r>
            <a:r>
              <a:rPr lang="en-US" altLang="zh-TW" baseline="30000" dirty="0"/>
              <a:t>8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b="1" dirty="0"/>
          </a:p>
          <a:p>
            <a:endParaRPr lang="en-US" altLang="zh-TW" b="1" dirty="0"/>
          </a:p>
          <a:p>
            <a:pPr lvl="1"/>
            <a:r>
              <a:rPr lang="zh-TW" altLang="en-US" b="1" dirty="0"/>
              <a:t>符號位元：</a:t>
            </a:r>
            <a:r>
              <a:rPr lang="zh-TW" altLang="en-US" dirty="0"/>
              <a:t>佔第</a:t>
            </a:r>
            <a:r>
              <a:rPr lang="en-US" altLang="zh-TW" dirty="0"/>
              <a:t>1</a:t>
            </a:r>
            <a:r>
              <a:rPr lang="zh-TW" altLang="en-US" dirty="0"/>
              <a:t>個位元，</a:t>
            </a:r>
            <a:r>
              <a:rPr lang="en-US" altLang="zh-TW" dirty="0"/>
              <a:t>0</a:t>
            </a:r>
            <a:r>
              <a:rPr lang="zh-TW" altLang="en-US" dirty="0"/>
              <a:t>表示正數，</a:t>
            </a:r>
            <a:r>
              <a:rPr lang="en-US" altLang="zh-TW" dirty="0"/>
              <a:t>1</a:t>
            </a:r>
            <a:r>
              <a:rPr lang="zh-TW" altLang="en-US" dirty="0"/>
              <a:t>表示負數。</a:t>
            </a:r>
          </a:p>
          <a:p>
            <a:pPr lvl="1"/>
            <a:r>
              <a:rPr lang="zh-TW" altLang="en-US" b="1" dirty="0"/>
              <a:t>指數部分：</a:t>
            </a:r>
            <a:r>
              <a:rPr lang="zh-TW" altLang="en-US" dirty="0"/>
              <a:t>佔</a:t>
            </a:r>
            <a:r>
              <a:rPr lang="en-US" altLang="zh-TW" dirty="0"/>
              <a:t>2</a:t>
            </a:r>
            <a:r>
              <a:rPr lang="zh-TW" altLang="en-US" dirty="0"/>
              <a:t>到</a:t>
            </a:r>
            <a:r>
              <a:rPr lang="en-US" altLang="zh-TW" dirty="0"/>
              <a:t>9</a:t>
            </a:r>
            <a:r>
              <a:rPr lang="zh-TW" altLang="en-US" dirty="0"/>
              <a:t>，共</a:t>
            </a:r>
            <a:r>
              <a:rPr lang="en-US" altLang="zh-TW" dirty="0"/>
              <a:t>8</a:t>
            </a:r>
            <a:r>
              <a:rPr lang="zh-TW" altLang="en-US" dirty="0"/>
              <a:t>個位元。  </a:t>
            </a:r>
            <a:r>
              <a:rPr lang="en-US" altLang="zh-TW" dirty="0"/>
              <a:t>(8+64=72</a:t>
            </a:r>
            <a:r>
              <a:rPr lang="en-US" altLang="zh-TW" baseline="-25000" dirty="0"/>
              <a:t>10</a:t>
            </a:r>
            <a:r>
              <a:rPr lang="en-US" altLang="zh-TW" dirty="0"/>
              <a:t>=1001000</a:t>
            </a:r>
            <a:r>
              <a:rPr lang="en-US" altLang="zh-TW" baseline="-25000" dirty="0"/>
              <a:t>2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r>
              <a:rPr lang="zh-TW" altLang="en-US" b="1" dirty="0"/>
              <a:t>假數部分：</a:t>
            </a:r>
            <a:r>
              <a:rPr lang="zh-TW" altLang="en-US" dirty="0"/>
              <a:t>佔</a:t>
            </a:r>
            <a:r>
              <a:rPr lang="en-US" altLang="zh-TW" dirty="0"/>
              <a:t>10</a:t>
            </a:r>
            <a:r>
              <a:rPr lang="zh-TW" altLang="en-US" dirty="0"/>
              <a:t>到</a:t>
            </a:r>
            <a:r>
              <a:rPr lang="en-US" altLang="zh-TW" dirty="0"/>
              <a:t>32</a:t>
            </a:r>
            <a:r>
              <a:rPr lang="zh-TW" altLang="en-US" dirty="0"/>
              <a:t>，共</a:t>
            </a:r>
            <a:r>
              <a:rPr lang="en-US" altLang="zh-TW" dirty="0"/>
              <a:t>23</a:t>
            </a:r>
            <a:r>
              <a:rPr lang="zh-TW" altLang="en-US" dirty="0"/>
              <a:t>個位元。</a:t>
            </a:r>
          </a:p>
          <a:p>
            <a:endParaRPr lang="zh-TW" altLang="en-US" dirty="0"/>
          </a:p>
        </p:txBody>
      </p:sp>
      <p:pic>
        <p:nvPicPr>
          <p:cNvPr id="1026" name="Picture 2" descr="http://squall.cs.ntou.edu.tw/cprog/Materials/FractionalNumberFig1.gif">
            <a:extLst>
              <a:ext uri="{FF2B5EF4-FFF2-40B4-BE49-F238E27FC236}">
                <a16:creationId xmlns:a16="http://schemas.microsoft.com/office/drawing/2014/main" xmlns="" id="{3EA6EE1C-8172-417B-B1F0-0F2A9F56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8924" y="1705068"/>
            <a:ext cx="54387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8411105-0B61-4606-86C0-87FD7AB1CE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6373" y="3552957"/>
            <a:ext cx="5858096" cy="179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7301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374510F-20E4-4673-880A-0BEAF99C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精度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>
                <a:extLst>
                  <a:ext uri="{FF2B5EF4-FFF2-40B4-BE49-F238E27FC236}">
                    <a16:creationId xmlns="" xmlns:a16="http://schemas.microsoft.com/office/drawing/2014/main" id="{7BF06E3B-1A7B-4AB7-9CEE-CDFC36647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zh-TW" altLang="zh-TW" dirty="0"/>
                  <a:t>單精度浮點數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單精度浮點數使用</a:t>
                </a:r>
                <a:r>
                  <a:rPr lang="en-US" altLang="zh-TW" dirty="0"/>
                  <a:t>32</a:t>
                </a:r>
                <a:r>
                  <a:rPr lang="zh-TW" altLang="en-US" dirty="0"/>
                  <a:t>位元（</a:t>
                </a:r>
                <a:r>
                  <a:rPr lang="en-US" altLang="zh-TW" dirty="0"/>
                  <a:t>4</a:t>
                </a:r>
                <a:r>
                  <a:rPr lang="zh-TW" altLang="en-US" dirty="0"/>
                  <a:t>位元組）來儲存一個浮點數</a:t>
                </a: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−3.4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~3.4×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endParaRPr lang="zh-TW" altLang="zh-TW" dirty="0"/>
              </a:p>
              <a:p>
                <a:r>
                  <a:rPr lang="zh-TW" altLang="zh-TW" dirty="0"/>
                  <a:t>雙精度浮點數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雙精度浮點數使用</a:t>
                </a:r>
                <a:r>
                  <a:rPr lang="en-US" altLang="zh-TW" dirty="0"/>
                  <a:t>64</a:t>
                </a:r>
                <a:r>
                  <a:rPr lang="zh-TW" altLang="en-US" dirty="0"/>
                  <a:t>位元（</a:t>
                </a:r>
                <a:r>
                  <a:rPr lang="en-US" altLang="zh-TW" dirty="0"/>
                  <a:t>8</a:t>
                </a:r>
                <a:r>
                  <a:rPr lang="zh-TW" altLang="en-US" dirty="0"/>
                  <a:t>位元組）來儲存一個浮點數</a:t>
                </a: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308</m:t>
                        </m:r>
                      </m:sup>
                    </m:s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1.79×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308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pPr lvl="1"/>
                <a:endParaRPr lang="zh-TW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BF06E3B-1A7B-4AB7-9CEE-CDFC36647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 cstate="print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6B0D740-FD3F-4438-8773-33F3F4F3631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9231" y="5262563"/>
            <a:ext cx="5657850" cy="914400"/>
          </a:xfrm>
          <a:prstGeom prst="rect">
            <a:avLst/>
          </a:prstGeom>
        </p:spPr>
      </p:pic>
      <p:pic>
        <p:nvPicPr>
          <p:cNvPr id="3074" name="Picture 2" descr="Float example.svg">
            <a:extLst>
              <a:ext uri="{FF2B5EF4-FFF2-40B4-BE49-F238E27FC236}">
                <a16:creationId xmlns:a16="http://schemas.microsoft.com/office/drawing/2014/main" xmlns="" id="{9DA2B5A4-F56E-40D0-8C78-EC495C8E5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5413"/>
          <a:stretch/>
        </p:blipFill>
        <p:spPr bwMode="auto">
          <a:xfrm>
            <a:off x="2589840" y="3186907"/>
            <a:ext cx="4753588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64413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4D07EB9-48EA-41AA-A2DF-D62BE10F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準確性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>
                <a:extLst>
                  <a:ext uri="{FF2B5EF4-FFF2-40B4-BE49-F238E27FC236}">
                    <a16:creationId xmlns="" xmlns:a16="http://schemas.microsoft.com/office/drawing/2014/main" id="{2E1B390D-4207-4BB1-8B98-89839D7A7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/>
                  <a:t>二進位浮點數不能表達</a:t>
                </a:r>
                <a:r>
                  <a:rPr lang="en-US" altLang="zh-TW" dirty="0"/>
                  <a:t>0.1</a:t>
                </a:r>
              </a:p>
              <a:p>
                <a:pPr lvl="1"/>
                <a:r>
                  <a:rPr lang="zh-TW" altLang="en-US" dirty="0"/>
                  <a:t>十進位 </a:t>
                </a:r>
                <a:r>
                  <a:rPr lang="en-US" altLang="zh-TW" dirty="0"/>
                  <a:t>0.1=</a:t>
                </a:r>
                <a:r>
                  <a:rPr lang="zh-TW" altLang="en-US" dirty="0"/>
                  <a:t>二進位</a:t>
                </a:r>
                <a:r>
                  <a:rPr lang="en-US" altLang="zh-TW" dirty="0"/>
                  <a:t>0.000110011001100110011... </a:t>
                </a:r>
                <a:r>
                  <a:rPr lang="zh-TW" altLang="en-US" dirty="0"/>
                  <a:t>的一個循環小數，表示八位數， 也就是 </a:t>
                </a:r>
                <a:r>
                  <a:rPr lang="en-US" altLang="zh-TW" dirty="0"/>
                  <a:t>0.00011001</a:t>
                </a:r>
                <a:r>
                  <a:rPr lang="zh-TW" altLang="en-US" dirty="0"/>
                  <a:t>，十進位</a:t>
                </a:r>
                <a:r>
                  <a:rPr lang="en-US" altLang="zh-TW" dirty="0"/>
                  <a:t>1/256 + 1/32 + 1/16 = 25/256 = 0.09765625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π</a:t>
                </a:r>
                <a:r>
                  <a:rPr lang="zh-TW" altLang="en-US" dirty="0"/>
                  <a:t>的值可以表示為</a:t>
                </a:r>
                <a:r>
                  <a:rPr lang="en-US" altLang="zh-TW" dirty="0"/>
                  <a:t>π = 3.1415926...</a:t>
                </a:r>
                <a:r>
                  <a:rPr lang="zh-TW" altLang="en-US" dirty="0"/>
                  <a:t>（十進位）。當在一個支援</a:t>
                </a:r>
                <a:r>
                  <a:rPr lang="en-US" altLang="zh-TW" dirty="0"/>
                  <a:t>17</a:t>
                </a:r>
                <a:r>
                  <a:rPr lang="zh-TW" altLang="en-US" dirty="0"/>
                  <a:t>位尾數的電腦中表示時，它會變為</a:t>
                </a:r>
                <a:r>
                  <a:rPr lang="en-US" altLang="zh-TW" dirty="0"/>
                  <a:t>0.11001001000011111 × 2</a:t>
                </a:r>
                <a:r>
                  <a:rPr lang="en-US" altLang="zh-TW" baseline="30000" dirty="0"/>
                  <a:t>2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r>
                  <a:rPr lang="zh-TW" altLang="en-US" dirty="0"/>
                  <a:t>浮點數也不能表達圓周率 所以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zh-TW" altLang="en-US" dirty="0"/>
                  <a:t>不等於正無窮，也不會溢位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func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E1B390D-4207-4BB1-8B98-89839D7A7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1043" t="-2521" r="-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06958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60370326-9F86-433F-8C4F-67C54346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IC</a:t>
            </a:r>
            <a:r>
              <a:rPr lang="zh-TW" altLang="en-US" dirty="0"/>
              <a:t>製造過程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092081C1-01B3-40D9-99ED-632880A7F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75495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F3BAB81-3802-48B1-B6DF-CBE893C8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IC</a:t>
            </a:r>
            <a:r>
              <a:rPr lang="zh-TW" altLang="en-US" dirty="0"/>
              <a:t>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4B080A8-6C7D-41BE-B017-138B85A05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CFF4548-132B-4242-900B-1C23002698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31633" y="4423356"/>
            <a:ext cx="5685882" cy="22210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40D4CB0-8389-402C-93B1-DBDACD766C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244" y="1825625"/>
            <a:ext cx="70485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1267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2EAD47C-E219-41CC-8580-0C888C54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晶圓製造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B218D69-2626-46A3-9EFC-451715A461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33096" y="1825625"/>
            <a:ext cx="7315200" cy="27625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5A12DD1-CBD1-4B3E-947E-85C1ADE3D4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3192" y="4591261"/>
            <a:ext cx="4677746" cy="2210966"/>
          </a:xfrm>
          <a:prstGeom prst="rect">
            <a:avLst/>
          </a:prstGeom>
        </p:spPr>
      </p:pic>
      <p:pic>
        <p:nvPicPr>
          <p:cNvPr id="8194" name="Picture 2" descr="https://upload.wikimedia.org/wikipedia/commons/thumb/8/83/Siligon_ingot_at_Intel_Museum.JPG/1024px-Siligon_ingot_at_Intel_Museum.JPG">
            <a:extLst>
              <a:ext uri="{FF2B5EF4-FFF2-40B4-BE49-F238E27FC236}">
                <a16:creationId xmlns:a16="http://schemas.microsoft.com/office/drawing/2014/main" xmlns="" id="{12696A1A-B229-43E6-B4AB-066428C935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324041" y="1415346"/>
            <a:ext cx="3121152" cy="291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9739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36755D92-AE50-488A-A515-1A2A6F22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ARM</a:t>
            </a:r>
            <a:r>
              <a:rPr lang="zh-TW" altLang="en-US" dirty="0"/>
              <a:t>架構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17AE7D2B-67C9-4844-A332-50ACD5E73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0056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F27321F-3C3A-4491-8546-49DE83B6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光罩製作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3BADC35-2106-45E9-A4A9-9871BD1D7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FE5141D-2BA6-4AED-B764-C30912BA58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259216" y="2005277"/>
            <a:ext cx="3097764" cy="39920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BDDC84F-885F-4038-A43A-9C31C32FB5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8870" y="2191543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6070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F6ED165-6AB3-4031-AE1E-1A14C2EA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切割、測試、封裝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FD7529E-75E3-4BE9-8A09-166533CD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0EDD1F3-2961-4FD5-8F46-D7C39D30CB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1374" y="1690688"/>
            <a:ext cx="6936339" cy="32789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526EF39-4F19-4B68-A5FB-4A1C4FBDBD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287" y="1690688"/>
            <a:ext cx="3981450" cy="3657600"/>
          </a:xfrm>
          <a:prstGeom prst="rect">
            <a:avLst/>
          </a:prstGeom>
        </p:spPr>
      </p:pic>
      <p:pic>
        <p:nvPicPr>
          <p:cNvPr id="7170" name="Picture 2" descr="13692913_1127817587292025_8276070978877973457_o.jpg">
            <a:extLst>
              <a:ext uri="{FF2B5EF4-FFF2-40B4-BE49-F238E27FC236}">
                <a16:creationId xmlns:a16="http://schemas.microsoft.com/office/drawing/2014/main" xmlns="" id="{B532E813-A185-4D1C-8103-57AC4AFA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434401" y="4811081"/>
            <a:ext cx="5100735" cy="177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48250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6A93427-64FB-483E-A7D1-E9E3F50C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2293F00-543B-413F-8616-161583DE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Texas Instruments</a:t>
            </a:r>
          </a:p>
          <a:p>
            <a:pPr lvl="1"/>
            <a:r>
              <a:rPr lang="en-US" altLang="zh-TW" dirty="0">
                <a:hlinkClick r:id="rId2"/>
              </a:rPr>
              <a:t>http://www.ti.com/product/TCI6638K2K</a:t>
            </a:r>
            <a:endParaRPr lang="en-US" altLang="zh-TW" dirty="0"/>
          </a:p>
          <a:p>
            <a:r>
              <a:rPr lang="zh-TW" altLang="en-US" sz="2400" dirty="0"/>
              <a:t>完全看懂 </a:t>
            </a:r>
            <a:r>
              <a:rPr lang="en-US" altLang="zh-TW" sz="2400" dirty="0"/>
              <a:t>ARM </a:t>
            </a:r>
            <a:r>
              <a:rPr lang="zh-TW" altLang="en-US" sz="2400" dirty="0"/>
              <a:t>處理器：</a:t>
            </a:r>
            <a:r>
              <a:rPr lang="en-US" altLang="zh-TW" sz="2400" dirty="0"/>
              <a:t>RISC </a:t>
            </a:r>
            <a:r>
              <a:rPr lang="zh-TW" altLang="en-US" sz="2400" dirty="0"/>
              <a:t>與 </a:t>
            </a:r>
            <a:r>
              <a:rPr lang="en-US" altLang="zh-TW" sz="2400" dirty="0"/>
              <a:t>CISC </a:t>
            </a:r>
            <a:r>
              <a:rPr lang="zh-TW" altLang="en-US" sz="2400" dirty="0"/>
              <a:t>是什麼？歷史、架構一次看透</a:t>
            </a:r>
            <a:endParaRPr lang="en-US" altLang="zh-TW" sz="2400" dirty="0"/>
          </a:p>
          <a:p>
            <a:pPr lvl="1"/>
            <a:r>
              <a:rPr lang="en-US" altLang="zh-TW" dirty="0">
                <a:hlinkClick r:id="rId3"/>
              </a:rPr>
              <a:t>https://www.techbang.com/posts/10678-fully-understand-arm-processors-cisc-and-risc-are-what-history-structure-a-see-through-the-computer-96-issues-cover-story-the-king?fb_comment_id=429024690476764_5973982&amp;page=1#f3364b78805c30c</a:t>
            </a:r>
            <a:endParaRPr lang="en-US" altLang="zh-TW" dirty="0"/>
          </a:p>
          <a:p>
            <a:r>
              <a:rPr lang="zh-TW" altLang="en-US" dirty="0"/>
              <a:t>教科書：系統程式</a:t>
            </a:r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http://sp1.wikidot.com/arm</a:t>
            </a:r>
            <a:endParaRPr lang="en-US" altLang="zh-TW" dirty="0"/>
          </a:p>
          <a:p>
            <a:r>
              <a:rPr lang="en-US" altLang="zh-TW" dirty="0"/>
              <a:t>ARM</a:t>
            </a:r>
            <a:r>
              <a:rPr lang="zh-TW" altLang="en-US" dirty="0"/>
              <a:t>嵌入式無線通信系統</a:t>
            </a:r>
            <a:endParaRPr lang="en-US" altLang="zh-TW" dirty="0"/>
          </a:p>
          <a:p>
            <a:pPr lvl="1"/>
            <a:r>
              <a:rPr lang="zh-TW" altLang="en-US" dirty="0"/>
              <a:t>管耀武、楊宗德 編著</a:t>
            </a:r>
            <a:endParaRPr lang="en-US" altLang="zh-TW" dirty="0"/>
          </a:p>
          <a:p>
            <a:r>
              <a:rPr lang="zh-TW" altLang="en-US" dirty="0"/>
              <a:t>半導體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https://hellolynn.hpd.io/2017/03/24/%E6%95%B8%E4%BD%8D%E6%99%82%E4%BB%A3%E7%9A%84%E5%9F%BA%E7%9F%B3%EF%BC%9A%E5%8D%8A%E5%B0%8E%E9%AB%94/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3418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52644FC-A70B-4F9E-A8CF-92AD4DBF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ARM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0722A9A9-5712-494B-A98C-3E053BEC3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0" y="1791590"/>
            <a:ext cx="6096000" cy="30384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774C83F-351D-418D-8057-F02F5A4BEE9E}"/>
              </a:ext>
            </a:extLst>
          </p:cNvPr>
          <p:cNvSpPr/>
          <p:nvPr/>
        </p:nvSpPr>
        <p:spPr>
          <a:xfrm>
            <a:off x="566056" y="5234674"/>
            <a:ext cx="10929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ARM</a:t>
            </a:r>
            <a:r>
              <a:rPr lang="zh-TW" altLang="en-US" sz="2000" dirty="0"/>
              <a:t>將設計授權給設計公司（如</a:t>
            </a:r>
            <a:r>
              <a:rPr lang="en-US" altLang="zh-TW" sz="2000" dirty="0"/>
              <a:t>Qualcomm</a:t>
            </a:r>
            <a:r>
              <a:rPr lang="zh-TW" altLang="en-US" sz="2000" dirty="0"/>
              <a:t>），製造授權給晶圓代工公司（如台積電），最後生產出來的晶片再賣給其他廠商做成實際產品（如</a:t>
            </a:r>
            <a:r>
              <a:rPr lang="en-US" altLang="zh-TW" sz="2000" dirty="0"/>
              <a:t>HTC</a:t>
            </a:r>
            <a:r>
              <a:rPr lang="zh-TW" altLang="en-US" sz="2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xmlns="" val="2029894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A69BEC1-0E4D-4366-8665-0DA2228F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ARM Cortex-A15</a:t>
            </a:r>
            <a:endParaRPr lang="zh-TW" altLang="en-US" dirty="0"/>
          </a:p>
        </p:txBody>
      </p:sp>
      <p:pic>
        <p:nvPicPr>
          <p:cNvPr id="2050" name="Picture 2" descr="http://www.phytec.eu/fileadmin/user_upload/images/content/1.Products/Processor_Architectures/Cortex-A15/Cortex-A15-chip-diagram-LG.png">
            <a:extLst>
              <a:ext uri="{FF2B5EF4-FFF2-40B4-BE49-F238E27FC236}">
                <a16:creationId xmlns:a16="http://schemas.microsoft.com/office/drawing/2014/main" xmlns="" id="{1C0076C8-3C38-4D54-927A-08B167BE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09925" y="1690688"/>
            <a:ext cx="577215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9510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79EE4D3-F8B4-4368-852F-6442F598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1A21B57-CCBE-4D86-9A23-486DBF8A6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/>
              <a:t>處理器的指令集可簡單分為</a:t>
            </a:r>
            <a:r>
              <a:rPr lang="en-US" altLang="zh-TW" dirty="0"/>
              <a:t>2</a:t>
            </a:r>
            <a:r>
              <a:rPr lang="zh-TW" altLang="en-US" dirty="0"/>
              <a:t>種，</a:t>
            </a:r>
            <a:r>
              <a:rPr lang="en-US" altLang="zh-TW" dirty="0"/>
              <a:t>CISC</a:t>
            </a:r>
            <a:r>
              <a:rPr lang="zh-TW" altLang="en-US" dirty="0"/>
              <a:t>（</a:t>
            </a:r>
            <a:r>
              <a:rPr lang="en-US" altLang="zh-TW" dirty="0"/>
              <a:t>complex instruction set computer</a:t>
            </a:r>
            <a:r>
              <a:rPr lang="zh-TW" altLang="en-US" dirty="0"/>
              <a:t>）以及</a:t>
            </a:r>
            <a:r>
              <a:rPr lang="en-US" altLang="zh-TW" dirty="0"/>
              <a:t>RISC</a:t>
            </a:r>
            <a:r>
              <a:rPr lang="zh-TW" altLang="en-US" dirty="0"/>
              <a:t>（</a:t>
            </a:r>
            <a:r>
              <a:rPr lang="en-US" altLang="zh-TW" dirty="0"/>
              <a:t>reduced instruction set computer</a:t>
            </a:r>
            <a:r>
              <a:rPr lang="zh-TW" altLang="en-US" dirty="0"/>
              <a:t>）。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ARM</a:t>
            </a:r>
            <a:r>
              <a:rPr lang="zh-TW" altLang="en-US" dirty="0"/>
              <a:t>的架構是採用</a:t>
            </a:r>
            <a:r>
              <a:rPr lang="en-US" altLang="zh-TW" dirty="0"/>
              <a:t>RISC</a:t>
            </a:r>
            <a:r>
              <a:rPr lang="zh-TW" altLang="en-US" dirty="0"/>
              <a:t>架構，如同它的名稱一樣，</a:t>
            </a:r>
            <a:r>
              <a:rPr lang="en-US" altLang="zh-TW" dirty="0"/>
              <a:t>Advanced RISC Machines</a:t>
            </a:r>
            <a:endParaRPr lang="zh-TW" altLang="en-US" dirty="0"/>
          </a:p>
          <a:p>
            <a:pPr fontAlgn="base">
              <a:lnSpc>
                <a:spcPct val="120000"/>
              </a:lnSpc>
            </a:pPr>
            <a:r>
              <a:rPr lang="en-US" altLang="zh-TW" b="1" dirty="0"/>
              <a:t>RISC</a:t>
            </a:r>
            <a:r>
              <a:rPr lang="zh-TW" altLang="en-US" b="1" dirty="0"/>
              <a:t>的優點列舉如下：</a:t>
            </a:r>
            <a:endParaRPr lang="zh-TW" altLang="en-US" dirty="0"/>
          </a:p>
          <a:p>
            <a:pPr lvl="1" fontAlgn="base">
              <a:lnSpc>
                <a:spcPct val="120000"/>
              </a:lnSpc>
            </a:pPr>
            <a:r>
              <a:rPr lang="zh-TW" altLang="en-US" dirty="0"/>
              <a:t>指令長度固定，方便</a:t>
            </a:r>
            <a:r>
              <a:rPr lang="en-US" altLang="zh-TW" dirty="0"/>
              <a:t>CPU</a:t>
            </a:r>
            <a:r>
              <a:rPr lang="zh-TW" altLang="en-US" dirty="0"/>
              <a:t>解碼，簡化解碼器設計。</a:t>
            </a:r>
          </a:p>
          <a:p>
            <a:pPr lvl="1" fontAlgn="base">
              <a:lnSpc>
                <a:spcPct val="120000"/>
              </a:lnSpc>
            </a:pPr>
            <a:r>
              <a:rPr lang="zh-TW" altLang="en-US" dirty="0"/>
              <a:t>盡量在</a:t>
            </a:r>
            <a:r>
              <a:rPr lang="en-US" altLang="zh-TW" dirty="0"/>
              <a:t>CPU</a:t>
            </a:r>
            <a:r>
              <a:rPr lang="zh-TW" altLang="en-US" dirty="0"/>
              <a:t>的暫存器（最快的記憶體元件）裡操作，避免額外的讀取與載入時間。</a:t>
            </a:r>
          </a:p>
          <a:p>
            <a:pPr lvl="1" fontAlgn="base">
              <a:lnSpc>
                <a:spcPct val="120000"/>
              </a:lnSpc>
            </a:pPr>
            <a:r>
              <a:rPr lang="zh-TW" altLang="en-US" dirty="0"/>
              <a:t>由於指令長度固定，更能受益於執行線路管線化（</a:t>
            </a:r>
            <a:r>
              <a:rPr lang="en-US" altLang="zh-TW" dirty="0"/>
              <a:t>pipeline</a:t>
            </a:r>
            <a:r>
              <a:rPr lang="zh-TW" altLang="en-US" dirty="0"/>
              <a:t>）後所帶來的效能提升。</a:t>
            </a:r>
          </a:p>
          <a:p>
            <a:pPr lvl="1" fontAlgn="base">
              <a:lnSpc>
                <a:spcPct val="120000"/>
              </a:lnSpc>
            </a:pPr>
            <a:r>
              <a:rPr lang="zh-TW" altLang="en-US" dirty="0"/>
              <a:t>處理器簡化，電晶體數量少，易於提升運作時脈。比起同時脈的</a:t>
            </a:r>
            <a:r>
              <a:rPr lang="en-US" altLang="zh-TW" dirty="0"/>
              <a:t>CISC</a:t>
            </a:r>
            <a:r>
              <a:rPr lang="zh-TW" altLang="en-US" dirty="0"/>
              <a:t>處理器，耗電量較低。</a:t>
            </a:r>
          </a:p>
          <a:p>
            <a:pPr fontAlgn="base">
              <a:lnSpc>
                <a:spcPct val="120000"/>
              </a:lnSpc>
            </a:pPr>
            <a:r>
              <a:rPr lang="en-US" altLang="zh-TW" b="1" dirty="0"/>
              <a:t>RISC</a:t>
            </a:r>
            <a:r>
              <a:rPr lang="zh-TW" altLang="en-US" b="1" dirty="0"/>
              <a:t>的缺點列舉如下：</a:t>
            </a:r>
            <a:endParaRPr lang="zh-TW" altLang="en-US" dirty="0"/>
          </a:p>
          <a:p>
            <a:pPr lvl="1" fontAlgn="base">
              <a:lnSpc>
                <a:spcPct val="120000"/>
              </a:lnSpc>
            </a:pPr>
            <a:r>
              <a:rPr lang="zh-TW" altLang="en-US" dirty="0"/>
              <a:t>複雜指令需要由許多的小指令去完成，程式變得比較大，記憶體也占用比較多，這在硬碟昂貴，常常使用磁帶儲存的時代來說，是個大缺點。</a:t>
            </a:r>
          </a:p>
          <a:p>
            <a:pPr lvl="1" fontAlgn="base">
              <a:lnSpc>
                <a:spcPct val="120000"/>
              </a:lnSpc>
            </a:pPr>
            <a:r>
              <a:rPr lang="zh-TW" altLang="en-US" dirty="0"/>
              <a:t>程式變長，代表著讀取工作變得繁重，需要更多的時間將指令從記憶體載入至處理器內。</a:t>
            </a:r>
          </a:p>
        </p:txBody>
      </p:sp>
    </p:spTree>
    <p:extLst>
      <p:ext uri="{BB962C8B-B14F-4D97-AF65-F5344CB8AC3E}">
        <p14:creationId xmlns:p14="http://schemas.microsoft.com/office/powerpoint/2010/main" xmlns="" val="30948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10553</TotalTime>
  <Words>3417</Words>
  <Application>Microsoft Office PowerPoint</Application>
  <PresentationFormat>自訂</PresentationFormat>
  <Paragraphs>499</Paragraphs>
  <Slides>62</Slides>
  <Notes>0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3" baseType="lpstr">
      <vt:lpstr>Office 佈景主題</vt:lpstr>
      <vt:lpstr>ARM CPU從高階語言到Machine Code</vt:lpstr>
      <vt:lpstr>outline</vt:lpstr>
      <vt:lpstr>ITRI Small Cell</vt:lpstr>
      <vt:lpstr>ITRI Small Cell</vt:lpstr>
      <vt:lpstr>TCI6638K2K</vt:lpstr>
      <vt:lpstr>ARM架構</vt:lpstr>
      <vt:lpstr>ARM</vt:lpstr>
      <vt:lpstr>ARM Cortex-A15</vt:lpstr>
      <vt:lpstr>ARM</vt:lpstr>
      <vt:lpstr>哈佛架構</vt:lpstr>
      <vt:lpstr>cache</vt:lpstr>
      <vt:lpstr>ARM Addressing Modes</vt:lpstr>
      <vt:lpstr>ARM Addressing Modes</vt:lpstr>
      <vt:lpstr>立即定址 (Immediate)</vt:lpstr>
      <vt:lpstr>暫存器定址 (Register direct)</vt:lpstr>
      <vt:lpstr>基底定址 (Base Displacement)</vt:lpstr>
      <vt:lpstr>暫存器偏移定址 (Scaled register offset)</vt:lpstr>
      <vt:lpstr>暫存器間接定址 (Register indirect)</vt:lpstr>
      <vt:lpstr>多暫存器定址 (Multiple register)</vt:lpstr>
      <vt:lpstr>區塊拷貝定址 (Stack)</vt:lpstr>
      <vt:lpstr>相對定址 (PC-relative)</vt:lpstr>
      <vt:lpstr>ARM指令格式</vt:lpstr>
      <vt:lpstr>ARM 的指令格式</vt:lpstr>
      <vt:lpstr>ARM 的指令格式</vt:lpstr>
      <vt:lpstr>暫存器</vt:lpstr>
      <vt:lpstr>ARM 的狀態暫存器 (CPSR, SPSR)</vt:lpstr>
      <vt:lpstr>ARM 的狀態暫存器 (CPSR, SPSR)</vt:lpstr>
      <vt:lpstr>CPSR</vt:lpstr>
      <vt:lpstr>ARM的指令集</vt:lpstr>
      <vt:lpstr>ARM的指令集</vt:lpstr>
      <vt:lpstr>ARM的指令集</vt:lpstr>
      <vt:lpstr>指令示範</vt:lpstr>
      <vt:lpstr>指令示範</vt:lpstr>
      <vt:lpstr>OpCode</vt:lpstr>
      <vt:lpstr>OPCode 範例</vt:lpstr>
      <vt:lpstr>Memory</vt:lpstr>
      <vt:lpstr>Memory</vt:lpstr>
      <vt:lpstr>隨機存取記憶體(random access memory, RAM)</vt:lpstr>
      <vt:lpstr>DRAM</vt:lpstr>
      <vt:lpstr>SRAM</vt:lpstr>
      <vt:lpstr>唯讀記憶體(read-only-memory, ROM )</vt:lpstr>
      <vt:lpstr>HDD (Hard Disk Drive)</vt:lpstr>
      <vt:lpstr>HDD (Hard Disk Drive)</vt:lpstr>
      <vt:lpstr>SSD (Solid State Drive)</vt:lpstr>
      <vt:lpstr>NAND Flash Memory</vt:lpstr>
      <vt:lpstr>CACHE MAPPING</vt:lpstr>
      <vt:lpstr>Cache mapping</vt:lpstr>
      <vt:lpstr>Direct  mapping </vt:lpstr>
      <vt:lpstr>Fully  associative  mapping</vt:lpstr>
      <vt:lpstr>Set associative mapping</vt:lpstr>
      <vt:lpstr>Replacement algorithm</vt:lpstr>
      <vt:lpstr>Replacement algorithm</vt:lpstr>
      <vt:lpstr>浮點數運算</vt:lpstr>
      <vt:lpstr>小數點表示法</vt:lpstr>
      <vt:lpstr>精度</vt:lpstr>
      <vt:lpstr>準確性</vt:lpstr>
      <vt:lpstr>IC製造過程</vt:lpstr>
      <vt:lpstr>IC設計</vt:lpstr>
      <vt:lpstr>晶圓製造</vt:lpstr>
      <vt:lpstr>光罩製作</vt:lpstr>
      <vt:lpstr>切割、測試、封裝</vt:lpstr>
      <vt:lpstr>參考資料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CCN</dc:creator>
  <cp:lastModifiedBy>jchua</cp:lastModifiedBy>
  <cp:revision>126</cp:revision>
  <dcterms:created xsi:type="dcterms:W3CDTF">2017-08-30T17:08:12Z</dcterms:created>
  <dcterms:modified xsi:type="dcterms:W3CDTF">2020-11-04T03:16:14Z</dcterms:modified>
</cp:coreProperties>
</file>